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267" r:id="rId3"/>
    <p:sldId id="284" r:id="rId4"/>
    <p:sldId id="281" r:id="rId5"/>
    <p:sldId id="285" r:id="rId6"/>
    <p:sldId id="292" r:id="rId7"/>
    <p:sldId id="286" r:id="rId8"/>
    <p:sldId id="271" r:id="rId9"/>
    <p:sldId id="283" r:id="rId10"/>
    <p:sldId id="272" r:id="rId11"/>
    <p:sldId id="288" r:id="rId12"/>
    <p:sldId id="276" r:id="rId13"/>
    <p:sldId id="279" r:id="rId14"/>
    <p:sldId id="291" r:id="rId15"/>
    <p:sldId id="270" r:id="rId16"/>
    <p:sldId id="280" r:id="rId17"/>
    <p:sldId id="278" r:id="rId18"/>
    <p:sldId id="268" r:id="rId19"/>
    <p:sldId id="275" r:id="rId20"/>
    <p:sldId id="282"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1493" autoAdjust="0"/>
  </p:normalViewPr>
  <p:slideViewPr>
    <p:cSldViewPr snapToGrid="0">
      <p:cViewPr varScale="1">
        <p:scale>
          <a:sx n="120" d="100"/>
          <a:sy n="120" d="100"/>
        </p:scale>
        <p:origin x="1804" y="72"/>
      </p:cViewPr>
      <p:guideLst/>
    </p:cSldViewPr>
  </p:slideViewPr>
  <p:notesTextViewPr>
    <p:cViewPr>
      <p:scale>
        <a:sx n="1" d="1"/>
        <a:sy n="1" d="1"/>
      </p:scale>
      <p:origin x="0" y="0"/>
    </p:cViewPr>
  </p:notesTextViewPr>
  <p:notesViewPr>
    <p:cSldViewPr snapToGrid="0" showGuides="1">
      <p:cViewPr varScale="1">
        <p:scale>
          <a:sx n="95" d="100"/>
          <a:sy n="95" d="100"/>
        </p:scale>
        <p:origin x="27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Score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O'ahu</c:v>
                </c:pt>
              </c:strCache>
            </c:strRef>
          </c:cat>
          <c:val>
            <c:numRef>
              <c:f>Sheet1!$B$2</c:f>
              <c:numCache>
                <c:formatCode>General</c:formatCode>
                <c:ptCount val="1"/>
                <c:pt idx="0">
                  <c:v>3.9</c:v>
                </c:pt>
              </c:numCache>
            </c:numRef>
          </c:val>
          <c:extLst>
            <c:ext xmlns:c16="http://schemas.microsoft.com/office/drawing/2014/chart" uri="{C3380CC4-5D6E-409C-BE32-E72D297353CC}">
              <c16:uniqueId val="{00000000-2F22-49D8-8497-8418A76F76D5}"/>
            </c:ext>
          </c:extLst>
        </c:ser>
        <c:dLbls>
          <c:showLegendKey val="0"/>
          <c:showVal val="1"/>
          <c:showCatName val="0"/>
          <c:showSerName val="0"/>
          <c:showPercent val="0"/>
          <c:showBubbleSize val="0"/>
        </c:dLbls>
        <c:gapWidth val="100"/>
        <c:overlap val="-24"/>
        <c:axId val="204657112"/>
        <c:axId val="204656720"/>
      </c:barChart>
      <c:catAx>
        <c:axId val="2046571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656720"/>
        <c:crosses val="autoZero"/>
        <c:auto val="1"/>
        <c:lblAlgn val="ctr"/>
        <c:lblOffset val="100"/>
        <c:noMultiLvlLbl val="0"/>
      </c:catAx>
      <c:valAx>
        <c:axId val="204656720"/>
        <c:scaling>
          <c:orientation val="minMax"/>
          <c:max val="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46AA4-525B-4A6E-9D35-010EF0092B0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8C0B1C8-B2B9-400F-AABF-8485D682C9BA}">
      <dgm:prSet phldrT="[Text]"/>
      <dgm:spPr/>
      <dgm:t>
        <a:bodyPr/>
        <a:lstStyle/>
        <a:p>
          <a:r>
            <a:rPr lang="en-US" dirty="0"/>
            <a:t>Supportive Statements</a:t>
          </a:r>
        </a:p>
      </dgm:t>
      <dgm:extLst>
        <a:ext uri="{E40237B7-FDA0-4F09-8148-C483321AD2D9}">
          <dgm14:cNvPr xmlns:dgm14="http://schemas.microsoft.com/office/drawing/2010/diagram" id="0" name="" title="Group A, 3 tasks linked to it"/>
        </a:ext>
      </dgm:extLst>
    </dgm:pt>
    <dgm:pt modelId="{51FDB88D-1894-4416-AA70-D9E2693B01FE}" type="parTrans" cxnId="{0E07CB7A-3EE5-4096-BD74-5BA3980334E4}">
      <dgm:prSet/>
      <dgm:spPr/>
      <dgm:t>
        <a:bodyPr/>
        <a:lstStyle/>
        <a:p>
          <a:endParaRPr lang="en-US"/>
        </a:p>
      </dgm:t>
    </dgm:pt>
    <dgm:pt modelId="{A7B7D98B-4FC8-4C20-A9CD-652C294217C8}" type="sibTrans" cxnId="{0E07CB7A-3EE5-4096-BD74-5BA3980334E4}">
      <dgm:prSet/>
      <dgm:spPr/>
      <dgm:t>
        <a:bodyPr/>
        <a:lstStyle/>
        <a:p>
          <a:endParaRPr lang="en-US"/>
        </a:p>
      </dgm:t>
    </dgm:pt>
    <dgm:pt modelId="{1C5A8755-2FFC-4EC7-868A-935C02368183}">
      <dgm:prSet phldrT="[Text]"/>
      <dgm:spPr/>
      <dgm:t>
        <a:bodyPr/>
        <a:lstStyle/>
        <a:p>
          <a:r>
            <a:rPr lang="en-US" dirty="0"/>
            <a:t>Two Truths</a:t>
          </a:r>
        </a:p>
      </dgm:t>
      <dgm:extLst>
        <a:ext uri="{E40237B7-FDA0-4F09-8148-C483321AD2D9}">
          <dgm14:cNvPr xmlns:dgm14="http://schemas.microsoft.com/office/drawing/2010/diagram" id="0" name="" title="Group A - Task 2"/>
        </a:ext>
      </dgm:extLst>
    </dgm:pt>
    <dgm:pt modelId="{EE1B93C3-7F00-4B8C-9E74-C28DCB633462}" type="parTrans" cxnId="{E0C9669C-26F4-48EF-99C9-47434AC58364}">
      <dgm:prSet/>
      <dgm:spPr/>
      <dgm:t>
        <a:bodyPr/>
        <a:lstStyle/>
        <a:p>
          <a:endParaRPr lang="en-US"/>
        </a:p>
      </dgm:t>
      <dgm:extLst>
        <a:ext uri="{E40237B7-FDA0-4F09-8148-C483321AD2D9}">
          <dgm14:cNvPr xmlns:dgm14="http://schemas.microsoft.com/office/drawing/2010/diagram" id="0" name="" title="Line connected to Group A and Task 2"/>
        </a:ext>
      </dgm:extLst>
    </dgm:pt>
    <dgm:pt modelId="{780E5391-A680-45C7-B17D-E634A338763A}" type="sibTrans" cxnId="{E0C9669C-26F4-48EF-99C9-47434AC58364}">
      <dgm:prSet/>
      <dgm:spPr/>
      <dgm:t>
        <a:bodyPr/>
        <a:lstStyle/>
        <a:p>
          <a:endParaRPr lang="en-US"/>
        </a:p>
      </dgm:t>
    </dgm:pt>
    <dgm:pt modelId="{3424415D-A506-4528-A875-275577C3D636}">
      <dgm:prSet phldrT="[Text]"/>
      <dgm:spPr/>
      <dgm:t>
        <a:bodyPr/>
        <a:lstStyle/>
        <a:p>
          <a:r>
            <a:rPr lang="en-US" dirty="0"/>
            <a:t>Supportive Questions</a:t>
          </a:r>
        </a:p>
      </dgm:t>
      <dgm:extLst>
        <a:ext uri="{E40237B7-FDA0-4F09-8148-C483321AD2D9}">
          <dgm14:cNvPr xmlns:dgm14="http://schemas.microsoft.com/office/drawing/2010/diagram" id="0" name="" title="Group A - Task 3"/>
        </a:ext>
      </dgm:extLst>
    </dgm:pt>
    <dgm:pt modelId="{5FDA453C-1C4A-47CC-BC6E-98D9740634AF}" type="parTrans" cxnId="{848D5712-20C4-4550-90EB-623031F20B5F}">
      <dgm:prSet/>
      <dgm:spPr/>
      <dgm:t>
        <a:bodyPr/>
        <a:lstStyle/>
        <a:p>
          <a:endParaRPr lang="en-US"/>
        </a:p>
      </dgm:t>
      <dgm:extLst>
        <a:ext uri="{E40237B7-FDA0-4F09-8148-C483321AD2D9}">
          <dgm14:cNvPr xmlns:dgm14="http://schemas.microsoft.com/office/drawing/2010/diagram" id="0" name="" title="Line connected to Group A and Task 3"/>
        </a:ext>
      </dgm:extLst>
    </dgm:pt>
    <dgm:pt modelId="{498466F1-BB51-48A1-A25E-4E812D0348CD}" type="sibTrans" cxnId="{848D5712-20C4-4550-90EB-623031F20B5F}">
      <dgm:prSet/>
      <dgm:spPr/>
      <dgm:t>
        <a:bodyPr/>
        <a:lstStyle/>
        <a:p>
          <a:endParaRPr lang="en-US"/>
        </a:p>
      </dgm:t>
    </dgm:pt>
    <dgm:pt modelId="{843A5684-D7CB-42F3-B88A-2496BD8411C7}" type="pres">
      <dgm:prSet presAssocID="{94D46AA4-525B-4A6E-9D35-010EF0092B05}" presName="cycle" presStyleCnt="0">
        <dgm:presLayoutVars>
          <dgm:chMax val="1"/>
          <dgm:dir/>
          <dgm:animLvl val="ctr"/>
          <dgm:resizeHandles val="exact"/>
        </dgm:presLayoutVars>
      </dgm:prSet>
      <dgm:spPr/>
    </dgm:pt>
    <dgm:pt modelId="{479392B8-76D1-4A5C-AB86-5DE6B3524CE9}" type="pres">
      <dgm:prSet presAssocID="{B8C0B1C8-B2B9-400F-AABF-8485D682C9BA}" presName="centerShape" presStyleLbl="node0" presStyleIdx="0" presStyleCnt="1"/>
      <dgm:spPr/>
    </dgm:pt>
    <dgm:pt modelId="{CE89B881-432E-4854-BED0-3DF835649CEA}" type="pres">
      <dgm:prSet presAssocID="{EE1B93C3-7F00-4B8C-9E74-C28DCB633462}" presName="Name9" presStyleLbl="parChTrans1D2" presStyleIdx="0" presStyleCnt="2"/>
      <dgm:spPr/>
    </dgm:pt>
    <dgm:pt modelId="{DD109CFA-2D39-40CB-AFAF-6C45E5926F90}" type="pres">
      <dgm:prSet presAssocID="{EE1B93C3-7F00-4B8C-9E74-C28DCB633462}" presName="connTx" presStyleLbl="parChTrans1D2" presStyleIdx="0" presStyleCnt="2"/>
      <dgm:spPr/>
    </dgm:pt>
    <dgm:pt modelId="{6BF76865-717B-43A6-BB02-32B552F35CDD}" type="pres">
      <dgm:prSet presAssocID="{1C5A8755-2FFC-4EC7-868A-935C02368183}" presName="node" presStyleLbl="node1" presStyleIdx="0" presStyleCnt="2">
        <dgm:presLayoutVars>
          <dgm:bulletEnabled val="1"/>
        </dgm:presLayoutVars>
      </dgm:prSet>
      <dgm:spPr/>
    </dgm:pt>
    <dgm:pt modelId="{C32BA6B1-6F2B-4619-99B0-9D1DF20792BD}" type="pres">
      <dgm:prSet presAssocID="{5FDA453C-1C4A-47CC-BC6E-98D9740634AF}" presName="Name9" presStyleLbl="parChTrans1D2" presStyleIdx="1" presStyleCnt="2"/>
      <dgm:spPr/>
    </dgm:pt>
    <dgm:pt modelId="{56497F68-985F-4670-AF26-6DD4CAEB5DB4}" type="pres">
      <dgm:prSet presAssocID="{5FDA453C-1C4A-47CC-BC6E-98D9740634AF}" presName="connTx" presStyleLbl="parChTrans1D2" presStyleIdx="1" presStyleCnt="2"/>
      <dgm:spPr/>
    </dgm:pt>
    <dgm:pt modelId="{57BF1041-6235-4146-9B37-1A10286DB56A}" type="pres">
      <dgm:prSet presAssocID="{3424415D-A506-4528-A875-275577C3D636}" presName="node" presStyleLbl="node1" presStyleIdx="1" presStyleCnt="2">
        <dgm:presLayoutVars>
          <dgm:bulletEnabled val="1"/>
        </dgm:presLayoutVars>
      </dgm:prSet>
      <dgm:spPr/>
    </dgm:pt>
  </dgm:ptLst>
  <dgm:cxnLst>
    <dgm:cxn modelId="{848D5712-20C4-4550-90EB-623031F20B5F}" srcId="{B8C0B1C8-B2B9-400F-AABF-8485D682C9BA}" destId="{3424415D-A506-4528-A875-275577C3D636}" srcOrd="1" destOrd="0" parTransId="{5FDA453C-1C4A-47CC-BC6E-98D9740634AF}" sibTransId="{498466F1-BB51-48A1-A25E-4E812D0348CD}"/>
    <dgm:cxn modelId="{A58C062F-70B5-46BA-90FA-61D7ED21BBEE}" type="presOf" srcId="{EE1B93C3-7F00-4B8C-9E74-C28DCB633462}" destId="{DD109CFA-2D39-40CB-AFAF-6C45E5926F90}" srcOrd="1" destOrd="0" presId="urn:microsoft.com/office/officeart/2005/8/layout/radial1"/>
    <dgm:cxn modelId="{FCD2C02F-3E25-4D80-8E77-13887B6F7B35}" type="presOf" srcId="{3424415D-A506-4528-A875-275577C3D636}" destId="{57BF1041-6235-4146-9B37-1A10286DB56A}" srcOrd="0" destOrd="0" presId="urn:microsoft.com/office/officeart/2005/8/layout/radial1"/>
    <dgm:cxn modelId="{5893E364-0FF2-449A-B20E-66206913C69F}" type="presOf" srcId="{B8C0B1C8-B2B9-400F-AABF-8485D682C9BA}" destId="{479392B8-76D1-4A5C-AB86-5DE6B3524CE9}" srcOrd="0" destOrd="0" presId="urn:microsoft.com/office/officeart/2005/8/layout/radial1"/>
    <dgm:cxn modelId="{71C6A146-3D39-43A2-921D-793584BA7561}" type="presOf" srcId="{5FDA453C-1C4A-47CC-BC6E-98D9740634AF}" destId="{56497F68-985F-4670-AF26-6DD4CAEB5DB4}" srcOrd="1" destOrd="0" presId="urn:microsoft.com/office/officeart/2005/8/layout/radial1"/>
    <dgm:cxn modelId="{0E07CB7A-3EE5-4096-BD74-5BA3980334E4}" srcId="{94D46AA4-525B-4A6E-9D35-010EF0092B05}" destId="{B8C0B1C8-B2B9-400F-AABF-8485D682C9BA}" srcOrd="0" destOrd="0" parTransId="{51FDB88D-1894-4416-AA70-D9E2693B01FE}" sibTransId="{A7B7D98B-4FC8-4C20-A9CD-652C294217C8}"/>
    <dgm:cxn modelId="{E0C9669C-26F4-48EF-99C9-47434AC58364}" srcId="{B8C0B1C8-B2B9-400F-AABF-8485D682C9BA}" destId="{1C5A8755-2FFC-4EC7-868A-935C02368183}" srcOrd="0" destOrd="0" parTransId="{EE1B93C3-7F00-4B8C-9E74-C28DCB633462}" sibTransId="{780E5391-A680-45C7-B17D-E634A338763A}"/>
    <dgm:cxn modelId="{E27B7BAA-FE20-4329-9E95-0460ED4459BA}" type="presOf" srcId="{94D46AA4-525B-4A6E-9D35-010EF0092B05}" destId="{843A5684-D7CB-42F3-B88A-2496BD8411C7}" srcOrd="0" destOrd="0" presId="urn:microsoft.com/office/officeart/2005/8/layout/radial1"/>
    <dgm:cxn modelId="{FF7E51BD-39D0-46FB-8C7C-DD18189DF34D}" type="presOf" srcId="{1C5A8755-2FFC-4EC7-868A-935C02368183}" destId="{6BF76865-717B-43A6-BB02-32B552F35CDD}" srcOrd="0" destOrd="0" presId="urn:microsoft.com/office/officeart/2005/8/layout/radial1"/>
    <dgm:cxn modelId="{CFC778CD-C82C-4EC0-9308-BDC3D360FC05}" type="presOf" srcId="{EE1B93C3-7F00-4B8C-9E74-C28DCB633462}" destId="{CE89B881-432E-4854-BED0-3DF835649CEA}" srcOrd="0" destOrd="0" presId="urn:microsoft.com/office/officeart/2005/8/layout/radial1"/>
    <dgm:cxn modelId="{989CA8E1-029F-4EEC-A89D-3258A76C83CB}" type="presOf" srcId="{5FDA453C-1C4A-47CC-BC6E-98D9740634AF}" destId="{C32BA6B1-6F2B-4619-99B0-9D1DF20792BD}" srcOrd="0" destOrd="0" presId="urn:microsoft.com/office/officeart/2005/8/layout/radial1"/>
    <dgm:cxn modelId="{0A362395-65AE-4F76-8496-D35155BF1D5A}" type="presParOf" srcId="{843A5684-D7CB-42F3-B88A-2496BD8411C7}" destId="{479392B8-76D1-4A5C-AB86-5DE6B3524CE9}" srcOrd="0" destOrd="0" presId="urn:microsoft.com/office/officeart/2005/8/layout/radial1"/>
    <dgm:cxn modelId="{95B85490-C0AC-4D68-B855-7148467C16D2}" type="presParOf" srcId="{843A5684-D7CB-42F3-B88A-2496BD8411C7}" destId="{CE89B881-432E-4854-BED0-3DF835649CEA}" srcOrd="1" destOrd="0" presId="urn:microsoft.com/office/officeart/2005/8/layout/radial1"/>
    <dgm:cxn modelId="{67C89D9C-44EB-407C-A45E-A4B13C019DFB}" type="presParOf" srcId="{CE89B881-432E-4854-BED0-3DF835649CEA}" destId="{DD109CFA-2D39-40CB-AFAF-6C45E5926F90}" srcOrd="0" destOrd="0" presId="urn:microsoft.com/office/officeart/2005/8/layout/radial1"/>
    <dgm:cxn modelId="{5D8C1BB7-EF23-4BF4-BCD9-D37158466A32}" type="presParOf" srcId="{843A5684-D7CB-42F3-B88A-2496BD8411C7}" destId="{6BF76865-717B-43A6-BB02-32B552F35CDD}" srcOrd="2" destOrd="0" presId="urn:microsoft.com/office/officeart/2005/8/layout/radial1"/>
    <dgm:cxn modelId="{3DEACED0-AA07-4DBD-A938-7B314F3CE26F}" type="presParOf" srcId="{843A5684-D7CB-42F3-B88A-2496BD8411C7}" destId="{C32BA6B1-6F2B-4619-99B0-9D1DF20792BD}" srcOrd="3" destOrd="0" presId="urn:microsoft.com/office/officeart/2005/8/layout/radial1"/>
    <dgm:cxn modelId="{198815C9-62E6-445C-A563-750675B0324A}" type="presParOf" srcId="{C32BA6B1-6F2B-4619-99B0-9D1DF20792BD}" destId="{56497F68-985F-4670-AF26-6DD4CAEB5DB4}" srcOrd="0" destOrd="0" presId="urn:microsoft.com/office/officeart/2005/8/layout/radial1"/>
    <dgm:cxn modelId="{565DD34A-F165-421B-B542-4612D13BA4C2}" type="presParOf" srcId="{843A5684-D7CB-42F3-B88A-2496BD8411C7}" destId="{57BF1041-6235-4146-9B37-1A10286DB56A}"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46AA4-525B-4A6E-9D35-010EF0092B0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8C0B1C8-B2B9-400F-AABF-8485D682C9BA}">
      <dgm:prSet phldrT="[Text]"/>
      <dgm:spPr/>
      <dgm:t>
        <a:bodyPr/>
        <a:lstStyle/>
        <a:p>
          <a:r>
            <a:rPr lang="en-US" dirty="0"/>
            <a:t>Leadership Experience</a:t>
          </a:r>
        </a:p>
      </dgm:t>
      <dgm:extLst>
        <a:ext uri="{E40237B7-FDA0-4F09-8148-C483321AD2D9}">
          <dgm14:cNvPr xmlns:dgm14="http://schemas.microsoft.com/office/drawing/2010/diagram" id="0" name="" title="Group A, 3 tasks linked to it"/>
        </a:ext>
      </dgm:extLst>
    </dgm:pt>
    <dgm:pt modelId="{51FDB88D-1894-4416-AA70-D9E2693B01FE}" type="parTrans" cxnId="{0E07CB7A-3EE5-4096-BD74-5BA3980334E4}">
      <dgm:prSet/>
      <dgm:spPr/>
      <dgm:t>
        <a:bodyPr/>
        <a:lstStyle/>
        <a:p>
          <a:endParaRPr lang="en-US"/>
        </a:p>
      </dgm:t>
    </dgm:pt>
    <dgm:pt modelId="{A7B7D98B-4FC8-4C20-A9CD-652C294217C8}" type="sibTrans" cxnId="{0E07CB7A-3EE5-4096-BD74-5BA3980334E4}">
      <dgm:prSet/>
      <dgm:spPr/>
      <dgm:t>
        <a:bodyPr/>
        <a:lstStyle/>
        <a:p>
          <a:endParaRPr lang="en-US"/>
        </a:p>
      </dgm:t>
    </dgm:pt>
    <dgm:pt modelId="{6939F7AB-09E5-467C-BAA7-FBF976F5EBFC}">
      <dgm:prSet phldrT="[Text]"/>
      <dgm:spPr/>
      <dgm:t>
        <a:bodyPr/>
        <a:lstStyle/>
        <a:p>
          <a:r>
            <a:rPr lang="en-US" dirty="0"/>
            <a:t>Band-aid Solution</a:t>
          </a:r>
        </a:p>
      </dgm:t>
      <dgm:extLst>
        <a:ext uri="{E40237B7-FDA0-4F09-8148-C483321AD2D9}">
          <dgm14:cNvPr xmlns:dgm14="http://schemas.microsoft.com/office/drawing/2010/diagram" id="0" name="" title="Group A - Task 1"/>
        </a:ext>
      </dgm:extLst>
    </dgm:pt>
    <dgm:pt modelId="{56AD5051-D072-4F73-8B7F-44EDF0717926}" type="parTrans" cxnId="{9FD5E9B9-B5C0-440B-8D72-164D9236C435}">
      <dgm:prSet/>
      <dgm:spPr/>
      <dgm:t>
        <a:bodyPr/>
        <a:lstStyle/>
        <a:p>
          <a:endParaRPr lang="en-US" dirty="0"/>
        </a:p>
      </dgm:t>
      <dgm:extLst>
        <a:ext uri="{E40237B7-FDA0-4F09-8148-C483321AD2D9}">
          <dgm14:cNvPr xmlns:dgm14="http://schemas.microsoft.com/office/drawing/2010/diagram" id="0" name="" title="Line connected to Group A and Task 1"/>
        </a:ext>
      </dgm:extLst>
    </dgm:pt>
    <dgm:pt modelId="{1E6B548D-51E8-404D-A070-49B5A2AB4EE7}" type="sibTrans" cxnId="{9FD5E9B9-B5C0-440B-8D72-164D9236C435}">
      <dgm:prSet/>
      <dgm:spPr/>
      <dgm:t>
        <a:bodyPr/>
        <a:lstStyle/>
        <a:p>
          <a:endParaRPr lang="en-US"/>
        </a:p>
      </dgm:t>
    </dgm:pt>
    <dgm:pt modelId="{1C5A8755-2FFC-4EC7-868A-935C02368183}">
      <dgm:prSet phldrT="[Text]"/>
      <dgm:spPr/>
      <dgm:t>
        <a:bodyPr/>
        <a:lstStyle/>
        <a:p>
          <a:r>
            <a:rPr lang="en-US" dirty="0"/>
            <a:t>Ideal Solution</a:t>
          </a:r>
        </a:p>
      </dgm:t>
      <dgm:extLst>
        <a:ext uri="{E40237B7-FDA0-4F09-8148-C483321AD2D9}">
          <dgm14:cNvPr xmlns:dgm14="http://schemas.microsoft.com/office/drawing/2010/diagram" id="0" name="" title="Group A - Task 2"/>
        </a:ext>
      </dgm:extLst>
    </dgm:pt>
    <dgm:pt modelId="{EE1B93C3-7F00-4B8C-9E74-C28DCB633462}" type="parTrans" cxnId="{E0C9669C-26F4-48EF-99C9-47434AC58364}">
      <dgm:prSet/>
      <dgm:spPr/>
      <dgm:t>
        <a:bodyPr/>
        <a:lstStyle/>
        <a:p>
          <a:endParaRPr lang="en-US"/>
        </a:p>
      </dgm:t>
      <dgm:extLst>
        <a:ext uri="{E40237B7-FDA0-4F09-8148-C483321AD2D9}">
          <dgm14:cNvPr xmlns:dgm14="http://schemas.microsoft.com/office/drawing/2010/diagram" id="0" name="" title="Line connected to Group A and Task 2"/>
        </a:ext>
      </dgm:extLst>
    </dgm:pt>
    <dgm:pt modelId="{780E5391-A680-45C7-B17D-E634A338763A}" type="sibTrans" cxnId="{E0C9669C-26F4-48EF-99C9-47434AC58364}">
      <dgm:prSet/>
      <dgm:spPr/>
      <dgm:t>
        <a:bodyPr/>
        <a:lstStyle/>
        <a:p>
          <a:endParaRPr lang="en-US"/>
        </a:p>
      </dgm:t>
    </dgm:pt>
    <dgm:pt modelId="{3424415D-A506-4528-A875-275577C3D636}">
      <dgm:prSet phldrT="[Text]"/>
      <dgm:spPr/>
      <dgm:t>
        <a:bodyPr/>
        <a:lstStyle/>
        <a:p>
          <a:r>
            <a:rPr lang="en-US" dirty="0"/>
            <a:t>Retro-fit Solution</a:t>
          </a:r>
        </a:p>
      </dgm:t>
      <dgm:extLst>
        <a:ext uri="{E40237B7-FDA0-4F09-8148-C483321AD2D9}">
          <dgm14:cNvPr xmlns:dgm14="http://schemas.microsoft.com/office/drawing/2010/diagram" id="0" name="" title="Group A - Task 3"/>
        </a:ext>
      </dgm:extLst>
    </dgm:pt>
    <dgm:pt modelId="{5FDA453C-1C4A-47CC-BC6E-98D9740634AF}" type="parTrans" cxnId="{848D5712-20C4-4550-90EB-623031F20B5F}">
      <dgm:prSet/>
      <dgm:spPr/>
      <dgm:t>
        <a:bodyPr/>
        <a:lstStyle/>
        <a:p>
          <a:endParaRPr lang="en-US"/>
        </a:p>
      </dgm:t>
      <dgm:extLst>
        <a:ext uri="{E40237B7-FDA0-4F09-8148-C483321AD2D9}">
          <dgm14:cNvPr xmlns:dgm14="http://schemas.microsoft.com/office/drawing/2010/diagram" id="0" name="" title="Line connected to Group A and Task 3"/>
        </a:ext>
      </dgm:extLst>
    </dgm:pt>
    <dgm:pt modelId="{498466F1-BB51-48A1-A25E-4E812D0348CD}" type="sibTrans" cxnId="{848D5712-20C4-4550-90EB-623031F20B5F}">
      <dgm:prSet/>
      <dgm:spPr/>
      <dgm:t>
        <a:bodyPr/>
        <a:lstStyle/>
        <a:p>
          <a:endParaRPr lang="en-US"/>
        </a:p>
      </dgm:t>
    </dgm:pt>
    <dgm:pt modelId="{843A5684-D7CB-42F3-B88A-2496BD8411C7}" type="pres">
      <dgm:prSet presAssocID="{94D46AA4-525B-4A6E-9D35-010EF0092B05}" presName="cycle" presStyleCnt="0">
        <dgm:presLayoutVars>
          <dgm:chMax val="1"/>
          <dgm:dir/>
          <dgm:animLvl val="ctr"/>
          <dgm:resizeHandles val="exact"/>
        </dgm:presLayoutVars>
      </dgm:prSet>
      <dgm:spPr/>
    </dgm:pt>
    <dgm:pt modelId="{479392B8-76D1-4A5C-AB86-5DE6B3524CE9}" type="pres">
      <dgm:prSet presAssocID="{B8C0B1C8-B2B9-400F-AABF-8485D682C9BA}" presName="centerShape" presStyleLbl="node0" presStyleIdx="0" presStyleCnt="1"/>
      <dgm:spPr/>
    </dgm:pt>
    <dgm:pt modelId="{B9B7DDC7-2E8F-4126-B340-CFACCA6FC990}" type="pres">
      <dgm:prSet presAssocID="{56AD5051-D072-4F73-8B7F-44EDF0717926}" presName="Name9" presStyleLbl="parChTrans1D2" presStyleIdx="0" presStyleCnt="3"/>
      <dgm:spPr/>
    </dgm:pt>
    <dgm:pt modelId="{AF5D57E6-B207-479F-85E3-D4246D055A32}" type="pres">
      <dgm:prSet presAssocID="{56AD5051-D072-4F73-8B7F-44EDF0717926}" presName="connTx" presStyleLbl="parChTrans1D2" presStyleIdx="0" presStyleCnt="3"/>
      <dgm:spPr/>
    </dgm:pt>
    <dgm:pt modelId="{CE9BA46E-22DD-49B7-9054-532344B08733}" type="pres">
      <dgm:prSet presAssocID="{6939F7AB-09E5-467C-BAA7-FBF976F5EBFC}" presName="node" presStyleLbl="node1" presStyleIdx="0" presStyleCnt="3">
        <dgm:presLayoutVars>
          <dgm:bulletEnabled val="1"/>
        </dgm:presLayoutVars>
      </dgm:prSet>
      <dgm:spPr/>
    </dgm:pt>
    <dgm:pt modelId="{CE89B881-432E-4854-BED0-3DF835649CEA}" type="pres">
      <dgm:prSet presAssocID="{EE1B93C3-7F00-4B8C-9E74-C28DCB633462}" presName="Name9" presStyleLbl="parChTrans1D2" presStyleIdx="1" presStyleCnt="3"/>
      <dgm:spPr/>
    </dgm:pt>
    <dgm:pt modelId="{DD109CFA-2D39-40CB-AFAF-6C45E5926F90}" type="pres">
      <dgm:prSet presAssocID="{EE1B93C3-7F00-4B8C-9E74-C28DCB633462}" presName="connTx" presStyleLbl="parChTrans1D2" presStyleIdx="1" presStyleCnt="3"/>
      <dgm:spPr/>
    </dgm:pt>
    <dgm:pt modelId="{6BF76865-717B-43A6-BB02-32B552F35CDD}" type="pres">
      <dgm:prSet presAssocID="{1C5A8755-2FFC-4EC7-868A-935C02368183}" presName="node" presStyleLbl="node1" presStyleIdx="1" presStyleCnt="3">
        <dgm:presLayoutVars>
          <dgm:bulletEnabled val="1"/>
        </dgm:presLayoutVars>
      </dgm:prSet>
      <dgm:spPr/>
    </dgm:pt>
    <dgm:pt modelId="{C32BA6B1-6F2B-4619-99B0-9D1DF20792BD}" type="pres">
      <dgm:prSet presAssocID="{5FDA453C-1C4A-47CC-BC6E-98D9740634AF}" presName="Name9" presStyleLbl="parChTrans1D2" presStyleIdx="2" presStyleCnt="3"/>
      <dgm:spPr/>
    </dgm:pt>
    <dgm:pt modelId="{56497F68-985F-4670-AF26-6DD4CAEB5DB4}" type="pres">
      <dgm:prSet presAssocID="{5FDA453C-1C4A-47CC-BC6E-98D9740634AF}" presName="connTx" presStyleLbl="parChTrans1D2" presStyleIdx="2" presStyleCnt="3"/>
      <dgm:spPr/>
    </dgm:pt>
    <dgm:pt modelId="{57BF1041-6235-4146-9B37-1A10286DB56A}" type="pres">
      <dgm:prSet presAssocID="{3424415D-A506-4528-A875-275577C3D636}" presName="node" presStyleLbl="node1" presStyleIdx="2" presStyleCnt="3">
        <dgm:presLayoutVars>
          <dgm:bulletEnabled val="1"/>
        </dgm:presLayoutVars>
      </dgm:prSet>
      <dgm:spPr/>
    </dgm:pt>
  </dgm:ptLst>
  <dgm:cxnLst>
    <dgm:cxn modelId="{848D5712-20C4-4550-90EB-623031F20B5F}" srcId="{B8C0B1C8-B2B9-400F-AABF-8485D682C9BA}" destId="{3424415D-A506-4528-A875-275577C3D636}" srcOrd="2" destOrd="0" parTransId="{5FDA453C-1C4A-47CC-BC6E-98D9740634AF}" sibTransId="{498466F1-BB51-48A1-A25E-4E812D0348CD}"/>
    <dgm:cxn modelId="{A58C062F-70B5-46BA-90FA-61D7ED21BBEE}" type="presOf" srcId="{EE1B93C3-7F00-4B8C-9E74-C28DCB633462}" destId="{DD109CFA-2D39-40CB-AFAF-6C45E5926F90}" srcOrd="1" destOrd="0" presId="urn:microsoft.com/office/officeart/2005/8/layout/radial1"/>
    <dgm:cxn modelId="{FCD2C02F-3E25-4D80-8E77-13887B6F7B35}" type="presOf" srcId="{3424415D-A506-4528-A875-275577C3D636}" destId="{57BF1041-6235-4146-9B37-1A10286DB56A}" srcOrd="0" destOrd="0" presId="urn:microsoft.com/office/officeart/2005/8/layout/radial1"/>
    <dgm:cxn modelId="{2B0C0132-2529-47B9-9BA2-431BA990898A}" type="presOf" srcId="{6939F7AB-09E5-467C-BAA7-FBF976F5EBFC}" destId="{CE9BA46E-22DD-49B7-9054-532344B08733}" srcOrd="0" destOrd="0" presId="urn:microsoft.com/office/officeart/2005/8/layout/radial1"/>
    <dgm:cxn modelId="{5893E364-0FF2-449A-B20E-66206913C69F}" type="presOf" srcId="{B8C0B1C8-B2B9-400F-AABF-8485D682C9BA}" destId="{479392B8-76D1-4A5C-AB86-5DE6B3524CE9}" srcOrd="0" destOrd="0" presId="urn:microsoft.com/office/officeart/2005/8/layout/radial1"/>
    <dgm:cxn modelId="{71C6A146-3D39-43A2-921D-793584BA7561}" type="presOf" srcId="{5FDA453C-1C4A-47CC-BC6E-98D9740634AF}" destId="{56497F68-985F-4670-AF26-6DD4CAEB5DB4}" srcOrd="1" destOrd="0" presId="urn:microsoft.com/office/officeart/2005/8/layout/radial1"/>
    <dgm:cxn modelId="{0E07CB7A-3EE5-4096-BD74-5BA3980334E4}" srcId="{94D46AA4-525B-4A6E-9D35-010EF0092B05}" destId="{B8C0B1C8-B2B9-400F-AABF-8485D682C9BA}" srcOrd="0" destOrd="0" parTransId="{51FDB88D-1894-4416-AA70-D9E2693B01FE}" sibTransId="{A7B7D98B-4FC8-4C20-A9CD-652C294217C8}"/>
    <dgm:cxn modelId="{59256581-6939-450A-AB49-B2E61828BFE2}" type="presOf" srcId="{56AD5051-D072-4F73-8B7F-44EDF0717926}" destId="{B9B7DDC7-2E8F-4126-B340-CFACCA6FC990}" srcOrd="0" destOrd="0" presId="urn:microsoft.com/office/officeart/2005/8/layout/radial1"/>
    <dgm:cxn modelId="{E0C9669C-26F4-48EF-99C9-47434AC58364}" srcId="{B8C0B1C8-B2B9-400F-AABF-8485D682C9BA}" destId="{1C5A8755-2FFC-4EC7-868A-935C02368183}" srcOrd="1" destOrd="0" parTransId="{EE1B93C3-7F00-4B8C-9E74-C28DCB633462}" sibTransId="{780E5391-A680-45C7-B17D-E634A338763A}"/>
    <dgm:cxn modelId="{E27B7BAA-FE20-4329-9E95-0460ED4459BA}" type="presOf" srcId="{94D46AA4-525B-4A6E-9D35-010EF0092B05}" destId="{843A5684-D7CB-42F3-B88A-2496BD8411C7}" srcOrd="0" destOrd="0" presId="urn:microsoft.com/office/officeart/2005/8/layout/radial1"/>
    <dgm:cxn modelId="{9FD5E9B9-B5C0-440B-8D72-164D9236C435}" srcId="{B8C0B1C8-B2B9-400F-AABF-8485D682C9BA}" destId="{6939F7AB-09E5-467C-BAA7-FBF976F5EBFC}" srcOrd="0" destOrd="0" parTransId="{56AD5051-D072-4F73-8B7F-44EDF0717926}" sibTransId="{1E6B548D-51E8-404D-A070-49B5A2AB4EE7}"/>
    <dgm:cxn modelId="{FF7E51BD-39D0-46FB-8C7C-DD18189DF34D}" type="presOf" srcId="{1C5A8755-2FFC-4EC7-868A-935C02368183}" destId="{6BF76865-717B-43A6-BB02-32B552F35CDD}" srcOrd="0" destOrd="0" presId="urn:microsoft.com/office/officeart/2005/8/layout/radial1"/>
    <dgm:cxn modelId="{CFC778CD-C82C-4EC0-9308-BDC3D360FC05}" type="presOf" srcId="{EE1B93C3-7F00-4B8C-9E74-C28DCB633462}" destId="{CE89B881-432E-4854-BED0-3DF835649CEA}" srcOrd="0" destOrd="0" presId="urn:microsoft.com/office/officeart/2005/8/layout/radial1"/>
    <dgm:cxn modelId="{989CA8E1-029F-4EEC-A89D-3258A76C83CB}" type="presOf" srcId="{5FDA453C-1C4A-47CC-BC6E-98D9740634AF}" destId="{C32BA6B1-6F2B-4619-99B0-9D1DF20792BD}" srcOrd="0" destOrd="0" presId="urn:microsoft.com/office/officeart/2005/8/layout/radial1"/>
    <dgm:cxn modelId="{B08426E8-4AC3-4DEE-8D6D-1E69F0C5CEB9}" type="presOf" srcId="{56AD5051-D072-4F73-8B7F-44EDF0717926}" destId="{AF5D57E6-B207-479F-85E3-D4246D055A32}" srcOrd="1" destOrd="0" presId="urn:microsoft.com/office/officeart/2005/8/layout/radial1"/>
    <dgm:cxn modelId="{0A362395-65AE-4F76-8496-D35155BF1D5A}" type="presParOf" srcId="{843A5684-D7CB-42F3-B88A-2496BD8411C7}" destId="{479392B8-76D1-4A5C-AB86-5DE6B3524CE9}" srcOrd="0" destOrd="0" presId="urn:microsoft.com/office/officeart/2005/8/layout/radial1"/>
    <dgm:cxn modelId="{1F69EF8F-F316-4C8B-9A26-83C46BBD3914}" type="presParOf" srcId="{843A5684-D7CB-42F3-B88A-2496BD8411C7}" destId="{B9B7DDC7-2E8F-4126-B340-CFACCA6FC990}" srcOrd="1" destOrd="0" presId="urn:microsoft.com/office/officeart/2005/8/layout/radial1"/>
    <dgm:cxn modelId="{4C1EB2D0-F05A-4B30-B1DE-61F8CEA8706F}" type="presParOf" srcId="{B9B7DDC7-2E8F-4126-B340-CFACCA6FC990}" destId="{AF5D57E6-B207-479F-85E3-D4246D055A32}" srcOrd="0" destOrd="0" presId="urn:microsoft.com/office/officeart/2005/8/layout/radial1"/>
    <dgm:cxn modelId="{D30D1DD5-808F-47C3-A5A5-CCF7001652C5}" type="presParOf" srcId="{843A5684-D7CB-42F3-B88A-2496BD8411C7}" destId="{CE9BA46E-22DD-49B7-9054-532344B08733}" srcOrd="2" destOrd="0" presId="urn:microsoft.com/office/officeart/2005/8/layout/radial1"/>
    <dgm:cxn modelId="{95B85490-C0AC-4D68-B855-7148467C16D2}" type="presParOf" srcId="{843A5684-D7CB-42F3-B88A-2496BD8411C7}" destId="{CE89B881-432E-4854-BED0-3DF835649CEA}" srcOrd="3" destOrd="0" presId="urn:microsoft.com/office/officeart/2005/8/layout/radial1"/>
    <dgm:cxn modelId="{67C89D9C-44EB-407C-A45E-A4B13C019DFB}" type="presParOf" srcId="{CE89B881-432E-4854-BED0-3DF835649CEA}" destId="{DD109CFA-2D39-40CB-AFAF-6C45E5926F90}" srcOrd="0" destOrd="0" presId="urn:microsoft.com/office/officeart/2005/8/layout/radial1"/>
    <dgm:cxn modelId="{5D8C1BB7-EF23-4BF4-BCD9-D37158466A32}" type="presParOf" srcId="{843A5684-D7CB-42F3-B88A-2496BD8411C7}" destId="{6BF76865-717B-43A6-BB02-32B552F35CDD}" srcOrd="4" destOrd="0" presId="urn:microsoft.com/office/officeart/2005/8/layout/radial1"/>
    <dgm:cxn modelId="{3DEACED0-AA07-4DBD-A938-7B314F3CE26F}" type="presParOf" srcId="{843A5684-D7CB-42F3-B88A-2496BD8411C7}" destId="{C32BA6B1-6F2B-4619-99B0-9D1DF20792BD}" srcOrd="5" destOrd="0" presId="urn:microsoft.com/office/officeart/2005/8/layout/radial1"/>
    <dgm:cxn modelId="{198815C9-62E6-445C-A563-750675B0324A}" type="presParOf" srcId="{C32BA6B1-6F2B-4619-99B0-9D1DF20792BD}" destId="{56497F68-985F-4670-AF26-6DD4CAEB5DB4}" srcOrd="0" destOrd="0" presId="urn:microsoft.com/office/officeart/2005/8/layout/radial1"/>
    <dgm:cxn modelId="{565DD34A-F165-421B-B542-4612D13BA4C2}" type="presParOf" srcId="{843A5684-D7CB-42F3-B88A-2496BD8411C7}" destId="{57BF1041-6235-4146-9B37-1A10286DB56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46AA4-525B-4A6E-9D35-010EF0092B0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8C0B1C8-B2B9-400F-AABF-8485D682C9BA}">
      <dgm:prSet phldrT="[Text]"/>
      <dgm:spPr/>
      <dgm:t>
        <a:bodyPr/>
        <a:lstStyle/>
        <a:p>
          <a:r>
            <a:rPr lang="en-US" dirty="0"/>
            <a:t>Group Talk</a:t>
          </a:r>
        </a:p>
      </dgm:t>
      <dgm:extLst>
        <a:ext uri="{E40237B7-FDA0-4F09-8148-C483321AD2D9}">
          <dgm14:cNvPr xmlns:dgm14="http://schemas.microsoft.com/office/drawing/2010/diagram" id="0" name="" title="Group A, 3 tasks linked to it"/>
        </a:ext>
      </dgm:extLst>
    </dgm:pt>
    <dgm:pt modelId="{51FDB88D-1894-4416-AA70-D9E2693B01FE}" type="parTrans" cxnId="{0E07CB7A-3EE5-4096-BD74-5BA3980334E4}">
      <dgm:prSet/>
      <dgm:spPr/>
      <dgm:t>
        <a:bodyPr/>
        <a:lstStyle/>
        <a:p>
          <a:endParaRPr lang="en-US"/>
        </a:p>
      </dgm:t>
    </dgm:pt>
    <dgm:pt modelId="{A7B7D98B-4FC8-4C20-A9CD-652C294217C8}" type="sibTrans" cxnId="{0E07CB7A-3EE5-4096-BD74-5BA3980334E4}">
      <dgm:prSet/>
      <dgm:spPr/>
      <dgm:t>
        <a:bodyPr/>
        <a:lstStyle/>
        <a:p>
          <a:endParaRPr lang="en-US"/>
        </a:p>
      </dgm:t>
    </dgm:pt>
    <dgm:pt modelId="{6939F7AB-09E5-467C-BAA7-FBF976F5EBFC}">
      <dgm:prSet phldrT="[Text]"/>
      <dgm:spPr/>
      <dgm:t>
        <a:bodyPr/>
        <a:lstStyle/>
        <a:p>
          <a:r>
            <a:rPr lang="en-US" dirty="0"/>
            <a:t>Context 1</a:t>
          </a:r>
        </a:p>
      </dgm:t>
      <dgm:extLst>
        <a:ext uri="{E40237B7-FDA0-4F09-8148-C483321AD2D9}">
          <dgm14:cNvPr xmlns:dgm14="http://schemas.microsoft.com/office/drawing/2010/diagram" id="0" name="" title="Group A - Task 1"/>
        </a:ext>
      </dgm:extLst>
    </dgm:pt>
    <dgm:pt modelId="{56AD5051-D072-4F73-8B7F-44EDF0717926}" type="parTrans" cxnId="{9FD5E9B9-B5C0-440B-8D72-164D9236C435}">
      <dgm:prSet/>
      <dgm:spPr/>
      <dgm:t>
        <a:bodyPr/>
        <a:lstStyle/>
        <a:p>
          <a:endParaRPr lang="en-US" dirty="0"/>
        </a:p>
      </dgm:t>
      <dgm:extLst>
        <a:ext uri="{E40237B7-FDA0-4F09-8148-C483321AD2D9}">
          <dgm14:cNvPr xmlns:dgm14="http://schemas.microsoft.com/office/drawing/2010/diagram" id="0" name="" title="Line connected to Group A and Task 1"/>
        </a:ext>
      </dgm:extLst>
    </dgm:pt>
    <dgm:pt modelId="{1E6B548D-51E8-404D-A070-49B5A2AB4EE7}" type="sibTrans" cxnId="{9FD5E9B9-B5C0-440B-8D72-164D9236C435}">
      <dgm:prSet/>
      <dgm:spPr/>
      <dgm:t>
        <a:bodyPr/>
        <a:lstStyle/>
        <a:p>
          <a:endParaRPr lang="en-US"/>
        </a:p>
      </dgm:t>
    </dgm:pt>
    <dgm:pt modelId="{1C5A8755-2FFC-4EC7-868A-935C02368183}">
      <dgm:prSet phldrT="[Text]"/>
      <dgm:spPr/>
      <dgm:t>
        <a:bodyPr/>
        <a:lstStyle/>
        <a:p>
          <a:r>
            <a:rPr lang="en-US" dirty="0"/>
            <a:t>Context 3</a:t>
          </a:r>
        </a:p>
      </dgm:t>
      <dgm:extLst>
        <a:ext uri="{E40237B7-FDA0-4F09-8148-C483321AD2D9}">
          <dgm14:cNvPr xmlns:dgm14="http://schemas.microsoft.com/office/drawing/2010/diagram" id="0" name="" title="Group A - Task 2"/>
        </a:ext>
      </dgm:extLst>
    </dgm:pt>
    <dgm:pt modelId="{EE1B93C3-7F00-4B8C-9E74-C28DCB633462}" type="parTrans" cxnId="{E0C9669C-26F4-48EF-99C9-47434AC58364}">
      <dgm:prSet/>
      <dgm:spPr/>
      <dgm:t>
        <a:bodyPr/>
        <a:lstStyle/>
        <a:p>
          <a:endParaRPr lang="en-US"/>
        </a:p>
      </dgm:t>
      <dgm:extLst>
        <a:ext uri="{E40237B7-FDA0-4F09-8148-C483321AD2D9}">
          <dgm14:cNvPr xmlns:dgm14="http://schemas.microsoft.com/office/drawing/2010/diagram" id="0" name="" title="Line connected to Group A and Task 2"/>
        </a:ext>
      </dgm:extLst>
    </dgm:pt>
    <dgm:pt modelId="{780E5391-A680-45C7-B17D-E634A338763A}" type="sibTrans" cxnId="{E0C9669C-26F4-48EF-99C9-47434AC58364}">
      <dgm:prSet/>
      <dgm:spPr/>
      <dgm:t>
        <a:bodyPr/>
        <a:lstStyle/>
        <a:p>
          <a:endParaRPr lang="en-US"/>
        </a:p>
      </dgm:t>
    </dgm:pt>
    <dgm:pt modelId="{3424415D-A506-4528-A875-275577C3D636}">
      <dgm:prSet phldrT="[Text]"/>
      <dgm:spPr/>
      <dgm:t>
        <a:bodyPr/>
        <a:lstStyle/>
        <a:p>
          <a:r>
            <a:rPr lang="en-US" dirty="0"/>
            <a:t>Context 2</a:t>
          </a:r>
        </a:p>
      </dgm:t>
      <dgm:extLst>
        <a:ext uri="{E40237B7-FDA0-4F09-8148-C483321AD2D9}">
          <dgm14:cNvPr xmlns:dgm14="http://schemas.microsoft.com/office/drawing/2010/diagram" id="0" name="" title="Group A - Task 3"/>
        </a:ext>
      </dgm:extLst>
    </dgm:pt>
    <dgm:pt modelId="{5FDA453C-1C4A-47CC-BC6E-98D9740634AF}" type="parTrans" cxnId="{848D5712-20C4-4550-90EB-623031F20B5F}">
      <dgm:prSet/>
      <dgm:spPr/>
      <dgm:t>
        <a:bodyPr/>
        <a:lstStyle/>
        <a:p>
          <a:endParaRPr lang="en-US"/>
        </a:p>
      </dgm:t>
      <dgm:extLst>
        <a:ext uri="{E40237B7-FDA0-4F09-8148-C483321AD2D9}">
          <dgm14:cNvPr xmlns:dgm14="http://schemas.microsoft.com/office/drawing/2010/diagram" id="0" name="" title="Line connected to Group A and Task 3"/>
        </a:ext>
      </dgm:extLst>
    </dgm:pt>
    <dgm:pt modelId="{498466F1-BB51-48A1-A25E-4E812D0348CD}" type="sibTrans" cxnId="{848D5712-20C4-4550-90EB-623031F20B5F}">
      <dgm:prSet/>
      <dgm:spPr/>
      <dgm:t>
        <a:bodyPr/>
        <a:lstStyle/>
        <a:p>
          <a:endParaRPr lang="en-US"/>
        </a:p>
      </dgm:t>
    </dgm:pt>
    <dgm:pt modelId="{843A5684-D7CB-42F3-B88A-2496BD8411C7}" type="pres">
      <dgm:prSet presAssocID="{94D46AA4-525B-4A6E-9D35-010EF0092B05}" presName="cycle" presStyleCnt="0">
        <dgm:presLayoutVars>
          <dgm:chMax val="1"/>
          <dgm:dir/>
          <dgm:animLvl val="ctr"/>
          <dgm:resizeHandles val="exact"/>
        </dgm:presLayoutVars>
      </dgm:prSet>
      <dgm:spPr/>
    </dgm:pt>
    <dgm:pt modelId="{479392B8-76D1-4A5C-AB86-5DE6B3524CE9}" type="pres">
      <dgm:prSet presAssocID="{B8C0B1C8-B2B9-400F-AABF-8485D682C9BA}" presName="centerShape" presStyleLbl="node0" presStyleIdx="0" presStyleCnt="1"/>
      <dgm:spPr/>
    </dgm:pt>
    <dgm:pt modelId="{B9B7DDC7-2E8F-4126-B340-CFACCA6FC990}" type="pres">
      <dgm:prSet presAssocID="{56AD5051-D072-4F73-8B7F-44EDF0717926}" presName="Name9" presStyleLbl="parChTrans1D2" presStyleIdx="0" presStyleCnt="3"/>
      <dgm:spPr/>
    </dgm:pt>
    <dgm:pt modelId="{AF5D57E6-B207-479F-85E3-D4246D055A32}" type="pres">
      <dgm:prSet presAssocID="{56AD5051-D072-4F73-8B7F-44EDF0717926}" presName="connTx" presStyleLbl="parChTrans1D2" presStyleIdx="0" presStyleCnt="3"/>
      <dgm:spPr/>
    </dgm:pt>
    <dgm:pt modelId="{CE9BA46E-22DD-49B7-9054-532344B08733}" type="pres">
      <dgm:prSet presAssocID="{6939F7AB-09E5-467C-BAA7-FBF976F5EBFC}" presName="node" presStyleLbl="node1" presStyleIdx="0" presStyleCnt="3">
        <dgm:presLayoutVars>
          <dgm:bulletEnabled val="1"/>
        </dgm:presLayoutVars>
      </dgm:prSet>
      <dgm:spPr/>
    </dgm:pt>
    <dgm:pt modelId="{CE89B881-432E-4854-BED0-3DF835649CEA}" type="pres">
      <dgm:prSet presAssocID="{EE1B93C3-7F00-4B8C-9E74-C28DCB633462}" presName="Name9" presStyleLbl="parChTrans1D2" presStyleIdx="1" presStyleCnt="3"/>
      <dgm:spPr/>
    </dgm:pt>
    <dgm:pt modelId="{DD109CFA-2D39-40CB-AFAF-6C45E5926F90}" type="pres">
      <dgm:prSet presAssocID="{EE1B93C3-7F00-4B8C-9E74-C28DCB633462}" presName="connTx" presStyleLbl="parChTrans1D2" presStyleIdx="1" presStyleCnt="3"/>
      <dgm:spPr/>
    </dgm:pt>
    <dgm:pt modelId="{6BF76865-717B-43A6-BB02-32B552F35CDD}" type="pres">
      <dgm:prSet presAssocID="{1C5A8755-2FFC-4EC7-868A-935C02368183}" presName="node" presStyleLbl="node1" presStyleIdx="1" presStyleCnt="3">
        <dgm:presLayoutVars>
          <dgm:bulletEnabled val="1"/>
        </dgm:presLayoutVars>
      </dgm:prSet>
      <dgm:spPr/>
    </dgm:pt>
    <dgm:pt modelId="{C32BA6B1-6F2B-4619-99B0-9D1DF20792BD}" type="pres">
      <dgm:prSet presAssocID="{5FDA453C-1C4A-47CC-BC6E-98D9740634AF}" presName="Name9" presStyleLbl="parChTrans1D2" presStyleIdx="2" presStyleCnt="3"/>
      <dgm:spPr/>
    </dgm:pt>
    <dgm:pt modelId="{56497F68-985F-4670-AF26-6DD4CAEB5DB4}" type="pres">
      <dgm:prSet presAssocID="{5FDA453C-1C4A-47CC-BC6E-98D9740634AF}" presName="connTx" presStyleLbl="parChTrans1D2" presStyleIdx="2" presStyleCnt="3"/>
      <dgm:spPr/>
    </dgm:pt>
    <dgm:pt modelId="{57BF1041-6235-4146-9B37-1A10286DB56A}" type="pres">
      <dgm:prSet presAssocID="{3424415D-A506-4528-A875-275577C3D636}" presName="node" presStyleLbl="node1" presStyleIdx="2" presStyleCnt="3">
        <dgm:presLayoutVars>
          <dgm:bulletEnabled val="1"/>
        </dgm:presLayoutVars>
      </dgm:prSet>
      <dgm:spPr/>
    </dgm:pt>
  </dgm:ptLst>
  <dgm:cxnLst>
    <dgm:cxn modelId="{848D5712-20C4-4550-90EB-623031F20B5F}" srcId="{B8C0B1C8-B2B9-400F-AABF-8485D682C9BA}" destId="{3424415D-A506-4528-A875-275577C3D636}" srcOrd="2" destOrd="0" parTransId="{5FDA453C-1C4A-47CC-BC6E-98D9740634AF}" sibTransId="{498466F1-BB51-48A1-A25E-4E812D0348CD}"/>
    <dgm:cxn modelId="{A58C062F-70B5-46BA-90FA-61D7ED21BBEE}" type="presOf" srcId="{EE1B93C3-7F00-4B8C-9E74-C28DCB633462}" destId="{DD109CFA-2D39-40CB-AFAF-6C45E5926F90}" srcOrd="1" destOrd="0" presId="urn:microsoft.com/office/officeart/2005/8/layout/radial1"/>
    <dgm:cxn modelId="{FCD2C02F-3E25-4D80-8E77-13887B6F7B35}" type="presOf" srcId="{3424415D-A506-4528-A875-275577C3D636}" destId="{57BF1041-6235-4146-9B37-1A10286DB56A}" srcOrd="0" destOrd="0" presId="urn:microsoft.com/office/officeart/2005/8/layout/radial1"/>
    <dgm:cxn modelId="{2B0C0132-2529-47B9-9BA2-431BA990898A}" type="presOf" srcId="{6939F7AB-09E5-467C-BAA7-FBF976F5EBFC}" destId="{CE9BA46E-22DD-49B7-9054-532344B08733}" srcOrd="0" destOrd="0" presId="urn:microsoft.com/office/officeart/2005/8/layout/radial1"/>
    <dgm:cxn modelId="{5893E364-0FF2-449A-B20E-66206913C69F}" type="presOf" srcId="{B8C0B1C8-B2B9-400F-AABF-8485D682C9BA}" destId="{479392B8-76D1-4A5C-AB86-5DE6B3524CE9}" srcOrd="0" destOrd="0" presId="urn:microsoft.com/office/officeart/2005/8/layout/radial1"/>
    <dgm:cxn modelId="{71C6A146-3D39-43A2-921D-793584BA7561}" type="presOf" srcId="{5FDA453C-1C4A-47CC-BC6E-98D9740634AF}" destId="{56497F68-985F-4670-AF26-6DD4CAEB5DB4}" srcOrd="1" destOrd="0" presId="urn:microsoft.com/office/officeart/2005/8/layout/radial1"/>
    <dgm:cxn modelId="{0E07CB7A-3EE5-4096-BD74-5BA3980334E4}" srcId="{94D46AA4-525B-4A6E-9D35-010EF0092B05}" destId="{B8C0B1C8-B2B9-400F-AABF-8485D682C9BA}" srcOrd="0" destOrd="0" parTransId="{51FDB88D-1894-4416-AA70-D9E2693B01FE}" sibTransId="{A7B7D98B-4FC8-4C20-A9CD-652C294217C8}"/>
    <dgm:cxn modelId="{59256581-6939-450A-AB49-B2E61828BFE2}" type="presOf" srcId="{56AD5051-D072-4F73-8B7F-44EDF0717926}" destId="{B9B7DDC7-2E8F-4126-B340-CFACCA6FC990}" srcOrd="0" destOrd="0" presId="urn:microsoft.com/office/officeart/2005/8/layout/radial1"/>
    <dgm:cxn modelId="{E0C9669C-26F4-48EF-99C9-47434AC58364}" srcId="{B8C0B1C8-B2B9-400F-AABF-8485D682C9BA}" destId="{1C5A8755-2FFC-4EC7-868A-935C02368183}" srcOrd="1" destOrd="0" parTransId="{EE1B93C3-7F00-4B8C-9E74-C28DCB633462}" sibTransId="{780E5391-A680-45C7-B17D-E634A338763A}"/>
    <dgm:cxn modelId="{E27B7BAA-FE20-4329-9E95-0460ED4459BA}" type="presOf" srcId="{94D46AA4-525B-4A6E-9D35-010EF0092B05}" destId="{843A5684-D7CB-42F3-B88A-2496BD8411C7}" srcOrd="0" destOrd="0" presId="urn:microsoft.com/office/officeart/2005/8/layout/radial1"/>
    <dgm:cxn modelId="{9FD5E9B9-B5C0-440B-8D72-164D9236C435}" srcId="{B8C0B1C8-B2B9-400F-AABF-8485D682C9BA}" destId="{6939F7AB-09E5-467C-BAA7-FBF976F5EBFC}" srcOrd="0" destOrd="0" parTransId="{56AD5051-D072-4F73-8B7F-44EDF0717926}" sibTransId="{1E6B548D-51E8-404D-A070-49B5A2AB4EE7}"/>
    <dgm:cxn modelId="{FF7E51BD-39D0-46FB-8C7C-DD18189DF34D}" type="presOf" srcId="{1C5A8755-2FFC-4EC7-868A-935C02368183}" destId="{6BF76865-717B-43A6-BB02-32B552F35CDD}" srcOrd="0" destOrd="0" presId="urn:microsoft.com/office/officeart/2005/8/layout/radial1"/>
    <dgm:cxn modelId="{CFC778CD-C82C-4EC0-9308-BDC3D360FC05}" type="presOf" srcId="{EE1B93C3-7F00-4B8C-9E74-C28DCB633462}" destId="{CE89B881-432E-4854-BED0-3DF835649CEA}" srcOrd="0" destOrd="0" presId="urn:microsoft.com/office/officeart/2005/8/layout/radial1"/>
    <dgm:cxn modelId="{989CA8E1-029F-4EEC-A89D-3258A76C83CB}" type="presOf" srcId="{5FDA453C-1C4A-47CC-BC6E-98D9740634AF}" destId="{C32BA6B1-6F2B-4619-99B0-9D1DF20792BD}" srcOrd="0" destOrd="0" presId="urn:microsoft.com/office/officeart/2005/8/layout/radial1"/>
    <dgm:cxn modelId="{B08426E8-4AC3-4DEE-8D6D-1E69F0C5CEB9}" type="presOf" srcId="{56AD5051-D072-4F73-8B7F-44EDF0717926}" destId="{AF5D57E6-B207-479F-85E3-D4246D055A32}" srcOrd="1" destOrd="0" presId="urn:microsoft.com/office/officeart/2005/8/layout/radial1"/>
    <dgm:cxn modelId="{0A362395-65AE-4F76-8496-D35155BF1D5A}" type="presParOf" srcId="{843A5684-D7CB-42F3-B88A-2496BD8411C7}" destId="{479392B8-76D1-4A5C-AB86-5DE6B3524CE9}" srcOrd="0" destOrd="0" presId="urn:microsoft.com/office/officeart/2005/8/layout/radial1"/>
    <dgm:cxn modelId="{1F69EF8F-F316-4C8B-9A26-83C46BBD3914}" type="presParOf" srcId="{843A5684-D7CB-42F3-B88A-2496BD8411C7}" destId="{B9B7DDC7-2E8F-4126-B340-CFACCA6FC990}" srcOrd="1" destOrd="0" presId="urn:microsoft.com/office/officeart/2005/8/layout/radial1"/>
    <dgm:cxn modelId="{4C1EB2D0-F05A-4B30-B1DE-61F8CEA8706F}" type="presParOf" srcId="{B9B7DDC7-2E8F-4126-B340-CFACCA6FC990}" destId="{AF5D57E6-B207-479F-85E3-D4246D055A32}" srcOrd="0" destOrd="0" presId="urn:microsoft.com/office/officeart/2005/8/layout/radial1"/>
    <dgm:cxn modelId="{D30D1DD5-808F-47C3-A5A5-CCF7001652C5}" type="presParOf" srcId="{843A5684-D7CB-42F3-B88A-2496BD8411C7}" destId="{CE9BA46E-22DD-49B7-9054-532344B08733}" srcOrd="2" destOrd="0" presId="urn:microsoft.com/office/officeart/2005/8/layout/radial1"/>
    <dgm:cxn modelId="{95B85490-C0AC-4D68-B855-7148467C16D2}" type="presParOf" srcId="{843A5684-D7CB-42F3-B88A-2496BD8411C7}" destId="{CE89B881-432E-4854-BED0-3DF835649CEA}" srcOrd="3" destOrd="0" presId="urn:microsoft.com/office/officeart/2005/8/layout/radial1"/>
    <dgm:cxn modelId="{67C89D9C-44EB-407C-A45E-A4B13C019DFB}" type="presParOf" srcId="{CE89B881-432E-4854-BED0-3DF835649CEA}" destId="{DD109CFA-2D39-40CB-AFAF-6C45E5926F90}" srcOrd="0" destOrd="0" presId="urn:microsoft.com/office/officeart/2005/8/layout/radial1"/>
    <dgm:cxn modelId="{5D8C1BB7-EF23-4BF4-BCD9-D37158466A32}" type="presParOf" srcId="{843A5684-D7CB-42F3-B88A-2496BD8411C7}" destId="{6BF76865-717B-43A6-BB02-32B552F35CDD}" srcOrd="4" destOrd="0" presId="urn:microsoft.com/office/officeart/2005/8/layout/radial1"/>
    <dgm:cxn modelId="{3DEACED0-AA07-4DBD-A938-7B314F3CE26F}" type="presParOf" srcId="{843A5684-D7CB-42F3-B88A-2496BD8411C7}" destId="{C32BA6B1-6F2B-4619-99B0-9D1DF20792BD}" srcOrd="5" destOrd="0" presId="urn:microsoft.com/office/officeart/2005/8/layout/radial1"/>
    <dgm:cxn modelId="{198815C9-62E6-445C-A563-750675B0324A}" type="presParOf" srcId="{C32BA6B1-6F2B-4619-99B0-9D1DF20792BD}" destId="{56497F68-985F-4670-AF26-6DD4CAEB5DB4}" srcOrd="0" destOrd="0" presId="urn:microsoft.com/office/officeart/2005/8/layout/radial1"/>
    <dgm:cxn modelId="{565DD34A-F165-421B-B542-4612D13BA4C2}" type="presParOf" srcId="{843A5684-D7CB-42F3-B88A-2496BD8411C7}" destId="{57BF1041-6235-4146-9B37-1A10286DB56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392B8-76D1-4A5C-AB86-5DE6B3524CE9}">
      <dsp:nvSpPr>
        <dsp:cNvPr id="0" name=""/>
        <dsp:cNvSpPr/>
      </dsp:nvSpPr>
      <dsp:spPr>
        <a:xfrm>
          <a:off x="1627996" y="1490678"/>
          <a:ext cx="1133443" cy="113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Supportive Statements</a:t>
          </a:r>
        </a:p>
      </dsp:txBody>
      <dsp:txXfrm>
        <a:off x="1793985" y="1656667"/>
        <a:ext cx="801465" cy="801465"/>
      </dsp:txXfrm>
    </dsp:sp>
    <dsp:sp modelId="{CE89B881-432E-4854-BED0-3DF835649CEA}">
      <dsp:nvSpPr>
        <dsp:cNvPr id="0" name=""/>
        <dsp:cNvSpPr/>
      </dsp:nvSpPr>
      <dsp:spPr>
        <a:xfrm rot="16200000">
          <a:off x="2023837" y="1296557"/>
          <a:ext cx="341762" cy="46479"/>
        </a:xfrm>
        <a:custGeom>
          <a:avLst/>
          <a:gdLst/>
          <a:ahLst/>
          <a:cxnLst/>
          <a:rect l="0" t="0" r="0" b="0"/>
          <a:pathLst>
            <a:path>
              <a:moveTo>
                <a:pt x="0" y="23239"/>
              </a:moveTo>
              <a:lnTo>
                <a:pt x="341762" y="232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174" y="1311252"/>
        <a:ext cx="17088" cy="17088"/>
      </dsp:txXfrm>
    </dsp:sp>
    <dsp:sp modelId="{6BF76865-717B-43A6-BB02-32B552F35CDD}">
      <dsp:nvSpPr>
        <dsp:cNvPr id="0" name=""/>
        <dsp:cNvSpPr/>
      </dsp:nvSpPr>
      <dsp:spPr>
        <a:xfrm>
          <a:off x="1627996" y="15472"/>
          <a:ext cx="1133443" cy="113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Two Truths</a:t>
          </a:r>
        </a:p>
      </dsp:txBody>
      <dsp:txXfrm>
        <a:off x="1793985" y="181461"/>
        <a:ext cx="801465" cy="801465"/>
      </dsp:txXfrm>
    </dsp:sp>
    <dsp:sp modelId="{C32BA6B1-6F2B-4619-99B0-9D1DF20792BD}">
      <dsp:nvSpPr>
        <dsp:cNvPr id="0" name=""/>
        <dsp:cNvSpPr/>
      </dsp:nvSpPr>
      <dsp:spPr>
        <a:xfrm rot="5400000">
          <a:off x="2023837" y="2771763"/>
          <a:ext cx="341762" cy="46479"/>
        </a:xfrm>
        <a:custGeom>
          <a:avLst/>
          <a:gdLst/>
          <a:ahLst/>
          <a:cxnLst/>
          <a:rect l="0" t="0" r="0" b="0"/>
          <a:pathLst>
            <a:path>
              <a:moveTo>
                <a:pt x="0" y="23239"/>
              </a:moveTo>
              <a:lnTo>
                <a:pt x="341762" y="232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174" y="2786459"/>
        <a:ext cx="17088" cy="17088"/>
      </dsp:txXfrm>
    </dsp:sp>
    <dsp:sp modelId="{57BF1041-6235-4146-9B37-1A10286DB56A}">
      <dsp:nvSpPr>
        <dsp:cNvPr id="0" name=""/>
        <dsp:cNvSpPr/>
      </dsp:nvSpPr>
      <dsp:spPr>
        <a:xfrm>
          <a:off x="1627996" y="2965884"/>
          <a:ext cx="1133443" cy="11334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Supportive Questions</a:t>
          </a:r>
        </a:p>
      </dsp:txBody>
      <dsp:txXfrm>
        <a:off x="1793985" y="3131873"/>
        <a:ext cx="801465" cy="801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392B8-76D1-4A5C-AB86-5DE6B3524CE9}">
      <dsp:nvSpPr>
        <dsp:cNvPr id="0" name=""/>
        <dsp:cNvSpPr/>
      </dsp:nvSpPr>
      <dsp:spPr>
        <a:xfrm>
          <a:off x="1525923" y="1824098"/>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Experience</a:t>
          </a:r>
        </a:p>
      </dsp:txBody>
      <dsp:txXfrm>
        <a:off x="1721809" y="2019984"/>
        <a:ext cx="945818" cy="945818"/>
      </dsp:txXfrm>
    </dsp:sp>
    <dsp:sp modelId="{B9B7DDC7-2E8F-4126-B340-CFACCA6FC990}">
      <dsp:nvSpPr>
        <dsp:cNvPr id="0" name=""/>
        <dsp:cNvSpPr/>
      </dsp:nvSpPr>
      <dsp:spPr>
        <a:xfrm rot="16200000">
          <a:off x="1992526" y="1594480"/>
          <a:ext cx="404383" cy="54851"/>
        </a:xfrm>
        <a:custGeom>
          <a:avLst/>
          <a:gdLst/>
          <a:ahLst/>
          <a:cxnLst/>
          <a:rect l="0" t="0" r="0" b="0"/>
          <a:pathLst>
            <a:path>
              <a:moveTo>
                <a:pt x="0" y="27425"/>
              </a:moveTo>
              <a:lnTo>
                <a:pt x="404383"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84608" y="1611796"/>
        <a:ext cx="20219" cy="20219"/>
      </dsp:txXfrm>
    </dsp:sp>
    <dsp:sp modelId="{CE9BA46E-22DD-49B7-9054-532344B08733}">
      <dsp:nvSpPr>
        <dsp:cNvPr id="0" name=""/>
        <dsp:cNvSpPr/>
      </dsp:nvSpPr>
      <dsp:spPr>
        <a:xfrm>
          <a:off x="1525923" y="82124"/>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Band-aid Solution</a:t>
          </a:r>
        </a:p>
      </dsp:txBody>
      <dsp:txXfrm>
        <a:off x="1721809" y="278010"/>
        <a:ext cx="945818" cy="945818"/>
      </dsp:txXfrm>
    </dsp:sp>
    <dsp:sp modelId="{CE89B881-432E-4854-BED0-3DF835649CEA}">
      <dsp:nvSpPr>
        <dsp:cNvPr id="0" name=""/>
        <dsp:cNvSpPr/>
      </dsp:nvSpPr>
      <dsp:spPr>
        <a:xfrm rot="1800000">
          <a:off x="2746823" y="2900961"/>
          <a:ext cx="404383" cy="54851"/>
        </a:xfrm>
        <a:custGeom>
          <a:avLst/>
          <a:gdLst/>
          <a:ahLst/>
          <a:cxnLst/>
          <a:rect l="0" t="0" r="0" b="0"/>
          <a:pathLst>
            <a:path>
              <a:moveTo>
                <a:pt x="0" y="27425"/>
              </a:moveTo>
              <a:lnTo>
                <a:pt x="404383"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8905" y="2918277"/>
        <a:ext cx="20219" cy="20219"/>
      </dsp:txXfrm>
    </dsp:sp>
    <dsp:sp modelId="{6BF76865-717B-43A6-BB02-32B552F35CDD}">
      <dsp:nvSpPr>
        <dsp:cNvPr id="0" name=""/>
        <dsp:cNvSpPr/>
      </dsp:nvSpPr>
      <dsp:spPr>
        <a:xfrm>
          <a:off x="3034516" y="2695085"/>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Ideal Solution</a:t>
          </a:r>
        </a:p>
      </dsp:txBody>
      <dsp:txXfrm>
        <a:off x="3230402" y="2890971"/>
        <a:ext cx="945818" cy="945818"/>
      </dsp:txXfrm>
    </dsp:sp>
    <dsp:sp modelId="{C32BA6B1-6F2B-4619-99B0-9D1DF20792BD}">
      <dsp:nvSpPr>
        <dsp:cNvPr id="0" name=""/>
        <dsp:cNvSpPr/>
      </dsp:nvSpPr>
      <dsp:spPr>
        <a:xfrm rot="9000000">
          <a:off x="1238230" y="2900961"/>
          <a:ext cx="404383" cy="54851"/>
        </a:xfrm>
        <a:custGeom>
          <a:avLst/>
          <a:gdLst/>
          <a:ahLst/>
          <a:cxnLst/>
          <a:rect l="0" t="0" r="0" b="0"/>
          <a:pathLst>
            <a:path>
              <a:moveTo>
                <a:pt x="0" y="27425"/>
              </a:moveTo>
              <a:lnTo>
                <a:pt x="404383"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30312" y="2918277"/>
        <a:ext cx="20219" cy="20219"/>
      </dsp:txXfrm>
    </dsp:sp>
    <dsp:sp modelId="{57BF1041-6235-4146-9B37-1A10286DB56A}">
      <dsp:nvSpPr>
        <dsp:cNvPr id="0" name=""/>
        <dsp:cNvSpPr/>
      </dsp:nvSpPr>
      <dsp:spPr>
        <a:xfrm>
          <a:off x="17329" y="2695085"/>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Retro-fit Solution</a:t>
          </a:r>
        </a:p>
      </dsp:txBody>
      <dsp:txXfrm>
        <a:off x="213215" y="2890971"/>
        <a:ext cx="945818" cy="945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392B8-76D1-4A5C-AB86-5DE6B3524CE9}">
      <dsp:nvSpPr>
        <dsp:cNvPr id="0" name=""/>
        <dsp:cNvSpPr/>
      </dsp:nvSpPr>
      <dsp:spPr>
        <a:xfrm>
          <a:off x="1525923" y="1824098"/>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Group Talk</a:t>
          </a:r>
        </a:p>
      </dsp:txBody>
      <dsp:txXfrm>
        <a:off x="1721809" y="2019984"/>
        <a:ext cx="945818" cy="945818"/>
      </dsp:txXfrm>
    </dsp:sp>
    <dsp:sp modelId="{B9B7DDC7-2E8F-4126-B340-CFACCA6FC990}">
      <dsp:nvSpPr>
        <dsp:cNvPr id="0" name=""/>
        <dsp:cNvSpPr/>
      </dsp:nvSpPr>
      <dsp:spPr>
        <a:xfrm rot="16200000">
          <a:off x="1992526" y="1594480"/>
          <a:ext cx="404383" cy="54851"/>
        </a:xfrm>
        <a:custGeom>
          <a:avLst/>
          <a:gdLst/>
          <a:ahLst/>
          <a:cxnLst/>
          <a:rect l="0" t="0" r="0" b="0"/>
          <a:pathLst>
            <a:path>
              <a:moveTo>
                <a:pt x="0" y="27425"/>
              </a:moveTo>
              <a:lnTo>
                <a:pt x="404383"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84608" y="1611796"/>
        <a:ext cx="20219" cy="20219"/>
      </dsp:txXfrm>
    </dsp:sp>
    <dsp:sp modelId="{CE9BA46E-22DD-49B7-9054-532344B08733}">
      <dsp:nvSpPr>
        <dsp:cNvPr id="0" name=""/>
        <dsp:cNvSpPr/>
      </dsp:nvSpPr>
      <dsp:spPr>
        <a:xfrm>
          <a:off x="1525923" y="82124"/>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Context 1</a:t>
          </a:r>
        </a:p>
      </dsp:txBody>
      <dsp:txXfrm>
        <a:off x="1721809" y="278010"/>
        <a:ext cx="945818" cy="945818"/>
      </dsp:txXfrm>
    </dsp:sp>
    <dsp:sp modelId="{CE89B881-432E-4854-BED0-3DF835649CEA}">
      <dsp:nvSpPr>
        <dsp:cNvPr id="0" name=""/>
        <dsp:cNvSpPr/>
      </dsp:nvSpPr>
      <dsp:spPr>
        <a:xfrm rot="1800000">
          <a:off x="2746823" y="2900961"/>
          <a:ext cx="404383" cy="54851"/>
        </a:xfrm>
        <a:custGeom>
          <a:avLst/>
          <a:gdLst/>
          <a:ahLst/>
          <a:cxnLst/>
          <a:rect l="0" t="0" r="0" b="0"/>
          <a:pathLst>
            <a:path>
              <a:moveTo>
                <a:pt x="0" y="27425"/>
              </a:moveTo>
              <a:lnTo>
                <a:pt x="404383"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8905" y="2918277"/>
        <a:ext cx="20219" cy="20219"/>
      </dsp:txXfrm>
    </dsp:sp>
    <dsp:sp modelId="{6BF76865-717B-43A6-BB02-32B552F35CDD}">
      <dsp:nvSpPr>
        <dsp:cNvPr id="0" name=""/>
        <dsp:cNvSpPr/>
      </dsp:nvSpPr>
      <dsp:spPr>
        <a:xfrm>
          <a:off x="3034516" y="2695085"/>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Context 3</a:t>
          </a:r>
        </a:p>
      </dsp:txBody>
      <dsp:txXfrm>
        <a:off x="3230402" y="2890971"/>
        <a:ext cx="945818" cy="945818"/>
      </dsp:txXfrm>
    </dsp:sp>
    <dsp:sp modelId="{C32BA6B1-6F2B-4619-99B0-9D1DF20792BD}">
      <dsp:nvSpPr>
        <dsp:cNvPr id="0" name=""/>
        <dsp:cNvSpPr/>
      </dsp:nvSpPr>
      <dsp:spPr>
        <a:xfrm rot="9000000">
          <a:off x="1238230" y="2900961"/>
          <a:ext cx="404383" cy="54851"/>
        </a:xfrm>
        <a:custGeom>
          <a:avLst/>
          <a:gdLst/>
          <a:ahLst/>
          <a:cxnLst/>
          <a:rect l="0" t="0" r="0" b="0"/>
          <a:pathLst>
            <a:path>
              <a:moveTo>
                <a:pt x="0" y="27425"/>
              </a:moveTo>
              <a:lnTo>
                <a:pt x="404383" y="27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30312" y="2918277"/>
        <a:ext cx="20219" cy="20219"/>
      </dsp:txXfrm>
    </dsp:sp>
    <dsp:sp modelId="{57BF1041-6235-4146-9B37-1A10286DB56A}">
      <dsp:nvSpPr>
        <dsp:cNvPr id="0" name=""/>
        <dsp:cNvSpPr/>
      </dsp:nvSpPr>
      <dsp:spPr>
        <a:xfrm>
          <a:off x="17329" y="2695085"/>
          <a:ext cx="1337590" cy="1337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Context 2</a:t>
          </a:r>
        </a:p>
      </dsp:txBody>
      <dsp:txXfrm>
        <a:off x="213215" y="2890971"/>
        <a:ext cx="945818" cy="94581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en-US" smtClean="0"/>
              <a:t>12/3/2024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en-US" smtClean="0"/>
              <a:t>‹#›</a:t>
            </a:fld>
            <a:endParaRPr lang="en-US"/>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en-US" smtClean="0"/>
              <a:t>‹#›</a:t>
            </a:fld>
            <a:endParaRPr lang="en-US"/>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1</a:t>
            </a:fld>
            <a:endParaRPr lang="en-US"/>
          </a:p>
        </p:txBody>
      </p:sp>
    </p:spTree>
    <p:extLst>
      <p:ext uri="{BB962C8B-B14F-4D97-AF65-F5344CB8AC3E}">
        <p14:creationId xmlns:p14="http://schemas.microsoft.com/office/powerpoint/2010/main" val="27999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10E9-BA9F-A892-D9FA-EADEEFF08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6D97D-828F-824B-D6E5-32D5F4455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4D98D-AE9B-91DF-EC2D-B510E5A3D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1A84AF-3ACC-10F3-2F6A-081BD2A89B4D}"/>
              </a:ext>
            </a:extLst>
          </p:cNvPr>
          <p:cNvSpPr>
            <a:spLocks noGrp="1"/>
          </p:cNvSpPr>
          <p:nvPr>
            <p:ph type="sldNum" sz="quarter" idx="5"/>
          </p:nvPr>
        </p:nvSpPr>
        <p:spPr/>
        <p:txBody>
          <a:bodyPr/>
          <a:lstStyle/>
          <a:p>
            <a:fld id="{9F669046-D62F-49D8-96B7-3C014DC234D7}" type="slidenum">
              <a:rPr lang="en-US" smtClean="0"/>
              <a:t>11</a:t>
            </a:fld>
            <a:endParaRPr lang="en-US"/>
          </a:p>
        </p:txBody>
      </p:sp>
    </p:spTree>
    <p:extLst>
      <p:ext uri="{BB962C8B-B14F-4D97-AF65-F5344CB8AC3E}">
        <p14:creationId xmlns:p14="http://schemas.microsoft.com/office/powerpoint/2010/main" val="197047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err="1">
                <a:solidFill>
                  <a:srgbClr val="FFFFFF"/>
                </a:solidFill>
                <a:effectLst/>
                <a:latin typeface="Arial Narrow" panose="020B0606020202030204" pitchFamily="34" charset="0"/>
              </a:rPr>
              <a:t>Lōkahi</a:t>
            </a:r>
            <a:r>
              <a:rPr lang="en-US" b="1" i="0" u="sng" dirty="0">
                <a:solidFill>
                  <a:srgbClr val="FFFFFF"/>
                </a:solidFill>
                <a:effectLst/>
                <a:latin typeface="Arial Narrow" panose="020B0606020202030204" pitchFamily="34" charset="0"/>
              </a:rPr>
              <a:t> Concept</a:t>
            </a:r>
            <a:r>
              <a:rPr lang="en-US" b="0" i="0" dirty="0">
                <a:solidFill>
                  <a:srgbClr val="FFFFFF"/>
                </a:solidFill>
                <a:effectLst/>
                <a:latin typeface="Arial Narrow" panose="020B0606020202030204" pitchFamily="34" charset="0"/>
              </a:rPr>
              <a:t>:  The word </a:t>
            </a:r>
            <a:r>
              <a:rPr lang="en-US" b="0" i="0" dirty="0" err="1">
                <a:solidFill>
                  <a:srgbClr val="FFFFFF"/>
                </a:solidFill>
                <a:effectLst/>
                <a:latin typeface="Arial Narrow" panose="020B0606020202030204" pitchFamily="34" charset="0"/>
              </a:rPr>
              <a:t>lōkahi</a:t>
            </a:r>
            <a:r>
              <a:rPr lang="en-US" b="0" i="0" dirty="0">
                <a:solidFill>
                  <a:srgbClr val="FFFFFF"/>
                </a:solidFill>
                <a:effectLst/>
                <a:latin typeface="Arial Narrow" panose="020B0606020202030204" pitchFamily="34" charset="0"/>
              </a:rPr>
              <a:t> in general means balance.  However, the Hawaiian concept of </a:t>
            </a:r>
            <a:r>
              <a:rPr lang="en-US" b="0" i="0" dirty="0" err="1">
                <a:solidFill>
                  <a:srgbClr val="FFFFFF"/>
                </a:solidFill>
                <a:effectLst/>
                <a:latin typeface="Arial Narrow" panose="020B0606020202030204" pitchFamily="34" charset="0"/>
              </a:rPr>
              <a:t>lōkahi</a:t>
            </a:r>
            <a:r>
              <a:rPr lang="en-US" b="0" i="0" dirty="0">
                <a:solidFill>
                  <a:srgbClr val="FFFFFF"/>
                </a:solidFill>
                <a:effectLst/>
                <a:latin typeface="Arial Narrow" panose="020B0606020202030204" pitchFamily="34" charset="0"/>
              </a:rPr>
              <a:t> encompasses much more.  </a:t>
            </a:r>
          </a:p>
          <a:p>
            <a:endParaRPr lang="en-US" b="0" i="0" dirty="0">
              <a:solidFill>
                <a:srgbClr val="FFFFFF"/>
              </a:solidFill>
              <a:effectLst/>
              <a:latin typeface="Arial Narrow" panose="020B0606020202030204" pitchFamily="34" charset="0"/>
            </a:endParaRPr>
          </a:p>
          <a:p>
            <a:r>
              <a:rPr lang="en-US" b="0" i="0" dirty="0">
                <a:solidFill>
                  <a:srgbClr val="FFFFFF"/>
                </a:solidFill>
                <a:effectLst/>
                <a:latin typeface="Arial Narrow" panose="020B0606020202030204" pitchFamily="34" charset="0"/>
              </a:rPr>
              <a:t>It explains that the body (</a:t>
            </a:r>
            <a:r>
              <a:rPr lang="en-US" b="0" i="0" dirty="0" err="1">
                <a:solidFill>
                  <a:srgbClr val="FFFFFF"/>
                </a:solidFill>
                <a:effectLst/>
                <a:latin typeface="Arial Narrow" panose="020B0606020202030204" pitchFamily="34" charset="0"/>
              </a:rPr>
              <a:t>ke</a:t>
            </a:r>
            <a:r>
              <a:rPr lang="en-US" b="0" i="0" dirty="0">
                <a:solidFill>
                  <a:srgbClr val="FFFFFF"/>
                </a:solidFill>
                <a:effectLst/>
                <a:latin typeface="Arial Narrow" panose="020B0606020202030204" pitchFamily="34" charset="0"/>
              </a:rPr>
              <a:t> kino), the mind (ka </a:t>
            </a:r>
            <a:r>
              <a:rPr lang="en-US" b="0" i="0" dirty="0" err="1">
                <a:solidFill>
                  <a:srgbClr val="FFFFFF"/>
                </a:solidFill>
                <a:effectLst/>
                <a:latin typeface="Arial Narrow" panose="020B0606020202030204" pitchFamily="34" charset="0"/>
              </a:rPr>
              <a:t>mana‘o</a:t>
            </a:r>
            <a:r>
              <a:rPr lang="en-US" b="0" i="0" dirty="0">
                <a:solidFill>
                  <a:srgbClr val="FFFFFF"/>
                </a:solidFill>
                <a:effectLst/>
                <a:latin typeface="Arial Narrow" panose="020B0606020202030204" pitchFamily="34" charset="0"/>
              </a:rPr>
              <a:t>), the spirit (ka </a:t>
            </a:r>
            <a:r>
              <a:rPr lang="en-US" b="0" i="0" dirty="0" err="1">
                <a:solidFill>
                  <a:srgbClr val="FFFFFF"/>
                </a:solidFill>
                <a:effectLst/>
                <a:latin typeface="Arial Narrow" panose="020B0606020202030204" pitchFamily="34" charset="0"/>
              </a:rPr>
              <a:t>uhane</a:t>
            </a:r>
            <a:r>
              <a:rPr lang="en-US" b="0" i="0" dirty="0">
                <a:solidFill>
                  <a:srgbClr val="FFFFFF"/>
                </a:solidFill>
                <a:effectLst/>
                <a:latin typeface="Arial Narrow" panose="020B0606020202030204" pitchFamily="34" charset="0"/>
              </a:rPr>
              <a:t>) and the world (ka </a:t>
            </a:r>
            <a:r>
              <a:rPr lang="en-US" b="0" i="0" dirty="0" err="1">
                <a:solidFill>
                  <a:srgbClr val="FFFFFF"/>
                </a:solidFill>
                <a:effectLst/>
                <a:latin typeface="Arial Narrow" panose="020B0606020202030204" pitchFamily="34" charset="0"/>
              </a:rPr>
              <a:t>honua</a:t>
            </a:r>
            <a:r>
              <a:rPr lang="en-US" b="0" i="0" dirty="0">
                <a:solidFill>
                  <a:srgbClr val="FFFFFF"/>
                </a:solidFill>
                <a:effectLst/>
                <a:latin typeface="Arial Narrow" panose="020B0606020202030204" pitchFamily="34" charset="0"/>
              </a:rPr>
              <a:t>) are all interconnected and affect each other.  </a:t>
            </a:r>
          </a:p>
          <a:p>
            <a:endParaRPr lang="en-US" b="0" i="0" dirty="0">
              <a:solidFill>
                <a:srgbClr val="FFFFFF"/>
              </a:solidFill>
              <a:effectLst/>
              <a:latin typeface="Arial Narrow" panose="020B0606020202030204" pitchFamily="34" charset="0"/>
            </a:endParaRPr>
          </a:p>
          <a:p>
            <a:r>
              <a:rPr lang="en-US" b="0" i="0" dirty="0">
                <a:solidFill>
                  <a:srgbClr val="FFFFFF"/>
                </a:solidFill>
                <a:effectLst/>
                <a:latin typeface="Arial Narrow" panose="020B0606020202030204" pitchFamily="34" charset="0"/>
              </a:rPr>
              <a:t>Without any one of these four elements, balance is impossible.   It is the essence of Hawaiian group consciousness, the belief that harmony within the group will insure the cohesiveness and survival of the group and that group members are interdependent.</a:t>
            </a:r>
          </a:p>
          <a:p>
            <a:endParaRPr lang="en-US" b="0" i="0" dirty="0">
              <a:solidFill>
                <a:srgbClr val="FFFFFF"/>
              </a:solidFill>
              <a:effectLst/>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Arial Narrow" panose="020B0606020202030204" pitchFamily="34" charset="0"/>
              </a:rPr>
              <a:t>So in many ways, you can see the </a:t>
            </a:r>
            <a:r>
              <a:rPr lang="en-US" b="0" i="0" dirty="0" err="1">
                <a:solidFill>
                  <a:srgbClr val="FFFFFF"/>
                </a:solidFill>
                <a:effectLst/>
                <a:latin typeface="Arial Narrow" panose="020B0606020202030204" pitchFamily="34" charset="0"/>
              </a:rPr>
              <a:t>lōkahi</a:t>
            </a:r>
            <a:r>
              <a:rPr lang="en-US" b="0" i="0" dirty="0">
                <a:solidFill>
                  <a:srgbClr val="FFFFFF"/>
                </a:solidFill>
                <a:effectLst/>
                <a:latin typeface="Arial Narrow" panose="020B0606020202030204" pitchFamily="34" charset="0"/>
              </a:rPr>
              <a:t> wheel is a map of the 6 core aspects that relate to </a:t>
            </a:r>
            <a:r>
              <a:rPr lang="en-US" sz="1200" kern="0" dirty="0">
                <a:latin typeface="Calibri" panose="020F0502020204030204" pitchFamily="34" charset="0"/>
              </a:rPr>
              <a:t>Eudaimonia within our self, as balance, while balancing the aspects of our social life. And we can do that! When our mind body and spirit is in a good place, we can feel in balance. Even during situations of adversity.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Calibri" panose="020F0502020204030204" pitchFamily="34" charset="0"/>
              </a:rPr>
              <a:t>“Does anyone have an experience with the </a:t>
            </a:r>
            <a:r>
              <a:rPr lang="en-US" b="1" i="0" u="sng" dirty="0" err="1">
                <a:solidFill>
                  <a:srgbClr val="FFFFFF"/>
                </a:solidFill>
                <a:effectLst/>
                <a:latin typeface="Arial Narrow" panose="020B0606020202030204" pitchFamily="34" charset="0"/>
              </a:rPr>
              <a:t>Lōkahi</a:t>
            </a:r>
            <a:r>
              <a:rPr lang="en-US" sz="1200" kern="0" dirty="0">
                <a:latin typeface="Calibri" panose="020F0502020204030204" pitchFamily="34" charset="0"/>
              </a:rPr>
              <a:t> wheel or an experience with learning about pono or even aloha? Or does anyone have an Auntie who shared this information with them in their family culture around how to live in this way?” </a:t>
            </a:r>
          </a:p>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12</a:t>
            </a:fld>
            <a:endParaRPr lang="en-US"/>
          </a:p>
        </p:txBody>
      </p:sp>
    </p:spTree>
    <p:extLst>
      <p:ext uri="{BB962C8B-B14F-4D97-AF65-F5344CB8AC3E}">
        <p14:creationId xmlns:p14="http://schemas.microsoft.com/office/powerpoint/2010/main" val="52134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implement all this? There are three steps and one critical prerequisite to these three steps. </a:t>
            </a:r>
          </a:p>
          <a:p>
            <a:endParaRPr lang="en-US" dirty="0"/>
          </a:p>
          <a:p>
            <a:r>
              <a:rPr lang="en-US" dirty="0"/>
              <a:t>1. Develop the skills to stay calm and centered in your own self as you then engage in the next three steps. This is a prerequisite. What do you do to stay resilient? </a:t>
            </a:r>
          </a:p>
          <a:p>
            <a:endParaRPr lang="en-US" dirty="0"/>
          </a:p>
          <a:p>
            <a:r>
              <a:rPr lang="en-US" dirty="0"/>
              <a:t>(Miku and KH presented about this very topic at the </a:t>
            </a:r>
            <a:r>
              <a:rPr lang="en-US" dirty="0" err="1"/>
              <a:t>Cerene</a:t>
            </a:r>
            <a:r>
              <a:rPr lang="en-US" dirty="0"/>
              <a:t> seminar).</a:t>
            </a:r>
          </a:p>
        </p:txBody>
      </p:sp>
      <p:sp>
        <p:nvSpPr>
          <p:cNvPr id="4" name="Slide Number Placeholder 3"/>
          <p:cNvSpPr>
            <a:spLocks noGrp="1"/>
          </p:cNvSpPr>
          <p:nvPr>
            <p:ph type="sldNum" sz="quarter" idx="5"/>
          </p:nvPr>
        </p:nvSpPr>
        <p:spPr/>
        <p:txBody>
          <a:bodyPr/>
          <a:lstStyle/>
          <a:p>
            <a:fld id="{9F669046-D62F-49D8-96B7-3C014DC234D7}" type="slidenum">
              <a:rPr lang="en-US" smtClean="0"/>
              <a:t>13</a:t>
            </a:fld>
            <a:endParaRPr lang="en-US"/>
          </a:p>
        </p:txBody>
      </p:sp>
    </p:spTree>
    <p:extLst>
      <p:ext uri="{BB962C8B-B14F-4D97-AF65-F5344CB8AC3E}">
        <p14:creationId xmlns:p14="http://schemas.microsoft.com/office/powerpoint/2010/main" val="404420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345E8-1BD5-2620-DA09-246642141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21CCA-E539-B087-C249-90AFEE175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E6B59-467C-CCDF-2D01-DC942842BDCC}"/>
              </a:ext>
            </a:extLst>
          </p:cNvPr>
          <p:cNvSpPr>
            <a:spLocks noGrp="1"/>
          </p:cNvSpPr>
          <p:nvPr>
            <p:ph type="body" idx="1"/>
          </p:nvPr>
        </p:nvSpPr>
        <p:spPr/>
        <p:txBody>
          <a:bodyPr/>
          <a:lstStyle/>
          <a:p>
            <a:r>
              <a:rPr lang="en-US" dirty="0"/>
              <a:t>Working on the band-aid solution can be very stressful. Usually the retro-fit is less stressful and the Ideal Solution tends to be the least stressful.</a:t>
            </a:r>
          </a:p>
          <a:p>
            <a:endParaRPr lang="en-US" dirty="0"/>
          </a:p>
          <a:p>
            <a:r>
              <a:rPr lang="en-US" dirty="0"/>
              <a:t>You’ll often see people with hypersensitivity sorting towards prepping the Retro-fit or Ideal Solutions while people with thick skin and a lot of resilience are working on the Band-aid Solution.</a:t>
            </a:r>
          </a:p>
          <a:p>
            <a:endParaRPr lang="en-US" dirty="0"/>
          </a:p>
          <a:p>
            <a:r>
              <a:rPr lang="en-US" dirty="0"/>
              <a:t>But this is just in general. The typical real-world experience is that you could be leading all three at the same time. If your restaurant floods, you’ll already be thinking about coordinating your team to get the water out, to put up sandbags for the retrofit perhaps, and then to elevate your restaurant or move to a new location, for the Ideal Solution. </a:t>
            </a:r>
          </a:p>
        </p:txBody>
      </p:sp>
      <p:sp>
        <p:nvSpPr>
          <p:cNvPr id="4" name="Slide Number Placeholder 3">
            <a:extLst>
              <a:ext uri="{FF2B5EF4-FFF2-40B4-BE49-F238E27FC236}">
                <a16:creationId xmlns:a16="http://schemas.microsoft.com/office/drawing/2014/main" id="{E7AD1743-E628-F797-D025-3D4ED38B9888}"/>
              </a:ext>
            </a:extLst>
          </p:cNvPr>
          <p:cNvSpPr>
            <a:spLocks noGrp="1"/>
          </p:cNvSpPr>
          <p:nvPr>
            <p:ph type="sldNum" sz="quarter" idx="5"/>
          </p:nvPr>
        </p:nvSpPr>
        <p:spPr/>
        <p:txBody>
          <a:bodyPr/>
          <a:lstStyle/>
          <a:p>
            <a:fld id="{9F669046-D62F-49D8-96B7-3C014DC234D7}" type="slidenum">
              <a:rPr lang="en-US" smtClean="0"/>
              <a:t>14</a:t>
            </a:fld>
            <a:endParaRPr lang="en-US"/>
          </a:p>
        </p:txBody>
      </p:sp>
    </p:spTree>
    <p:extLst>
      <p:ext uri="{BB962C8B-B14F-4D97-AF65-F5344CB8AC3E}">
        <p14:creationId xmlns:p14="http://schemas.microsoft.com/office/powerpoint/2010/main" val="407154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David Bohm studied group discussions for over four decades and published his findings in the book “On Dialogue”. His studies suggest that a group discussion can move naturally from problem to solution so long as there are between 6 – 60 people present and there is a leader that is facilitating the conversation with the goal of arriving at a shared understanding of each individuals perspective.</a:t>
            </a:r>
          </a:p>
          <a:p>
            <a:endParaRPr lang="en-US" dirty="0"/>
          </a:p>
          <a:p>
            <a:r>
              <a:rPr lang="en-US" dirty="0"/>
              <a:t>For ongoing discussions, or for the purposes of implementing programs for community resilience, it is also important to capture the notes from the meetings and to make the notes accessible. </a:t>
            </a:r>
          </a:p>
          <a:p>
            <a:endParaRPr lang="en-US" dirty="0"/>
          </a:p>
          <a:p>
            <a:r>
              <a:rPr lang="en-US" dirty="0"/>
              <a:t>Husserl also teaches us the importance of taking into account the individuals relationship to the content of the discussion. This includes their socio/cultural/political/economic contexts. If everyone shares the same context then this difference becomes less meaningful. But in matters of community resilience, it is often the case that these contexts are truly meaningful and the discussion can only be truly productive when they are accounted for. </a:t>
            </a:r>
          </a:p>
        </p:txBody>
      </p:sp>
      <p:sp>
        <p:nvSpPr>
          <p:cNvPr id="4" name="Slide Number Placeholder 3"/>
          <p:cNvSpPr>
            <a:spLocks noGrp="1"/>
          </p:cNvSpPr>
          <p:nvPr>
            <p:ph type="sldNum" sz="quarter" idx="5"/>
          </p:nvPr>
        </p:nvSpPr>
        <p:spPr/>
        <p:txBody>
          <a:bodyPr/>
          <a:lstStyle/>
          <a:p>
            <a:fld id="{9F669046-D62F-49D8-96B7-3C014DC234D7}" type="slidenum">
              <a:rPr lang="en-US" smtClean="0"/>
              <a:t>15</a:t>
            </a:fld>
            <a:endParaRPr lang="en-US"/>
          </a:p>
        </p:txBody>
      </p:sp>
    </p:spTree>
    <p:extLst>
      <p:ext uri="{BB962C8B-B14F-4D97-AF65-F5344CB8AC3E}">
        <p14:creationId xmlns:p14="http://schemas.microsoft.com/office/powerpoint/2010/main" val="322325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16</a:t>
            </a:fld>
            <a:endParaRPr lang="en-US"/>
          </a:p>
        </p:txBody>
      </p:sp>
    </p:spTree>
    <p:extLst>
      <p:ext uri="{BB962C8B-B14F-4D97-AF65-F5344CB8AC3E}">
        <p14:creationId xmlns:p14="http://schemas.microsoft.com/office/powerpoint/2010/main" val="334352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community could benefit from improved resilience, the Stoics would say that is because there is an adversity that is difficult to deal with. </a:t>
            </a:r>
          </a:p>
          <a:p>
            <a:endParaRPr lang="en-US" dirty="0"/>
          </a:p>
          <a:p>
            <a:r>
              <a:rPr lang="en-US" dirty="0"/>
              <a:t>So the first order of business is to get representatives from the relevant contexts together in a room to discuss. As shared meaning is reached, the discussion will naturally turn into proposals for solutions. </a:t>
            </a:r>
          </a:p>
          <a:p>
            <a:endParaRPr lang="en-US" dirty="0"/>
          </a:p>
          <a:p>
            <a:r>
              <a:rPr lang="en-US" dirty="0"/>
              <a:t>At this point, the group will need to define measurement criteria, so that if they’re receiving financial assistance, they can report on how it will be used. </a:t>
            </a:r>
          </a:p>
          <a:p>
            <a:endParaRPr lang="en-US" dirty="0"/>
          </a:p>
          <a:p>
            <a:r>
              <a:rPr lang="en-US" dirty="0"/>
              <a:t>And the final phase of course is to apply the measurements and then report on your measurements. </a:t>
            </a:r>
          </a:p>
        </p:txBody>
      </p:sp>
      <p:sp>
        <p:nvSpPr>
          <p:cNvPr id="4" name="Slide Number Placeholder 3"/>
          <p:cNvSpPr>
            <a:spLocks noGrp="1"/>
          </p:cNvSpPr>
          <p:nvPr>
            <p:ph type="sldNum" sz="quarter" idx="5"/>
          </p:nvPr>
        </p:nvSpPr>
        <p:spPr/>
        <p:txBody>
          <a:bodyPr/>
          <a:lstStyle/>
          <a:p>
            <a:fld id="{9F669046-D62F-49D8-96B7-3C014DC234D7}" type="slidenum">
              <a:rPr lang="en-US" smtClean="0"/>
              <a:t>17</a:t>
            </a:fld>
            <a:endParaRPr lang="en-US"/>
          </a:p>
        </p:txBody>
      </p:sp>
    </p:spTree>
    <p:extLst>
      <p:ext uri="{BB962C8B-B14F-4D97-AF65-F5344CB8AC3E}">
        <p14:creationId xmlns:p14="http://schemas.microsoft.com/office/powerpoint/2010/main" val="113463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18</a:t>
            </a:fld>
            <a:endParaRPr lang="en-US"/>
          </a:p>
        </p:txBody>
      </p:sp>
    </p:spTree>
    <p:extLst>
      <p:ext uri="{BB962C8B-B14F-4D97-AF65-F5344CB8AC3E}">
        <p14:creationId xmlns:p14="http://schemas.microsoft.com/office/powerpoint/2010/main" val="364105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my presentation. Please remember that Philosophy started as the love of wisdom which only much later led to Phenomenology, which brought in the importance of relationship to each other for every single aspect of life. </a:t>
            </a:r>
          </a:p>
          <a:p>
            <a:endParaRPr lang="en-US" dirty="0"/>
          </a:p>
          <a:p>
            <a:r>
              <a:rPr lang="en-US" dirty="0"/>
              <a:t>the Philosophy of Resilience we spoke about today is historical. It’s an account of what ideas have risen through philosophical scrutiny. But remember what Socrates teaches us from 3,000 years ago. It is only through questioning everything that humans have arrived at this set of philosophical knowledge. And that hasn’t changed, one of the most famous philosophers in the last century, </a:t>
            </a:r>
            <a:r>
              <a:rPr lang="en-US" dirty="0" err="1"/>
              <a:t>Nietsze</a:t>
            </a:r>
            <a:r>
              <a:rPr lang="en-US" dirty="0"/>
              <a:t>, devoted his lifeworks to conveying the importance of philosophy as questioning everything. </a:t>
            </a:r>
          </a:p>
          <a:p>
            <a:endParaRPr lang="en-US" dirty="0"/>
          </a:p>
          <a:p>
            <a:r>
              <a:rPr lang="en-US" dirty="0"/>
              <a:t>I love to frequently question all my beliefs. Nothing is immune to scrutiny. And I really do wish the same for you. Whether you’re choosing to walk the life of a philosopher, or if you’re choosing to be a resilience leader. Everything you learn along the way, revisit it, requestion it, submit everything to questioning.</a:t>
            </a:r>
          </a:p>
        </p:txBody>
      </p:sp>
      <p:sp>
        <p:nvSpPr>
          <p:cNvPr id="4" name="Slide Number Placeholder 3"/>
          <p:cNvSpPr>
            <a:spLocks noGrp="1"/>
          </p:cNvSpPr>
          <p:nvPr>
            <p:ph type="sldNum" sz="quarter" idx="5"/>
          </p:nvPr>
        </p:nvSpPr>
        <p:spPr/>
        <p:txBody>
          <a:bodyPr/>
          <a:lstStyle/>
          <a:p>
            <a:fld id="{9F669046-D62F-49D8-96B7-3C014DC234D7}" type="slidenum">
              <a:rPr lang="en-US" smtClean="0"/>
              <a:t>19</a:t>
            </a:fld>
            <a:endParaRPr lang="en-US"/>
          </a:p>
        </p:txBody>
      </p:sp>
    </p:spTree>
    <p:extLst>
      <p:ext uri="{BB962C8B-B14F-4D97-AF65-F5344CB8AC3E}">
        <p14:creationId xmlns:p14="http://schemas.microsoft.com/office/powerpoint/2010/main" val="144088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Any questions?</a:t>
            </a:r>
          </a:p>
        </p:txBody>
      </p:sp>
      <p:sp>
        <p:nvSpPr>
          <p:cNvPr id="4" name="Slide Number Placeholder 3"/>
          <p:cNvSpPr>
            <a:spLocks noGrp="1"/>
          </p:cNvSpPr>
          <p:nvPr>
            <p:ph type="sldNum" sz="quarter" idx="5"/>
          </p:nvPr>
        </p:nvSpPr>
        <p:spPr/>
        <p:txBody>
          <a:bodyPr/>
          <a:lstStyle/>
          <a:p>
            <a:fld id="{9F669046-D62F-49D8-96B7-3C014DC234D7}" type="slidenum">
              <a:rPr lang="en-US" smtClean="0"/>
              <a:t>20</a:t>
            </a:fld>
            <a:endParaRPr lang="en-US"/>
          </a:p>
        </p:txBody>
      </p:sp>
    </p:spTree>
    <p:extLst>
      <p:ext uri="{BB962C8B-B14F-4D97-AF65-F5344CB8AC3E}">
        <p14:creationId xmlns:p14="http://schemas.microsoft.com/office/powerpoint/2010/main" val="336620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wants to share a centered and exhilarated memory. If nobody shares, offer your own story of walking through the botanical gardens. Note how Centered and Exhilarated both have their own spectrum. Give an example of resonance and dissonance. Notice how the both have their own spectrum.]</a:t>
            </a:r>
          </a:p>
          <a:p>
            <a:endParaRPr lang="en-US" dirty="0"/>
          </a:p>
          <a:p>
            <a:r>
              <a:rPr lang="en-US" dirty="0"/>
              <a:t>This is what it’s like to have depolarized thinking. I like to call it Both/And, because you can come up with really good solutions to problems when you’re in this space. </a:t>
            </a:r>
          </a:p>
          <a:p>
            <a:endParaRPr lang="en-US" dirty="0"/>
          </a:p>
          <a:p>
            <a:r>
              <a:rPr lang="en-US" dirty="0"/>
              <a:t>In this space, you know what’s best for you. You have an internal wisdom. And you’re embodied, so you can actually feel what your body is telling you. If you’re hungry or lonely or happy, those are all feelings that you can sense in your body and Eudaimonia is a state that gives us more access to how we’re actually feeling, instead of just the thoughts in our head when we’re stressed. Stress is a step away from Eudaimonia. Cortisol is a stress hormone, and when it activates, it causes our body to step into an auto-pilot type of functioning, where our body makes our decisions for us. This is called the sympathetic nervous system and it reduces our thoughts to a simple spectrum of something being good or bad. Pleasure or pain. And it wants to move towards pleasure and away from pain. </a:t>
            </a:r>
          </a:p>
        </p:txBody>
      </p:sp>
      <p:sp>
        <p:nvSpPr>
          <p:cNvPr id="4" name="Slide Number Placeholder 3"/>
          <p:cNvSpPr>
            <a:spLocks noGrp="1"/>
          </p:cNvSpPr>
          <p:nvPr>
            <p:ph type="sldNum" sz="quarter" idx="5"/>
          </p:nvPr>
        </p:nvSpPr>
        <p:spPr/>
        <p:txBody>
          <a:bodyPr/>
          <a:lstStyle/>
          <a:p>
            <a:fld id="{9F669046-D62F-49D8-96B7-3C014DC234D7}" type="slidenum">
              <a:rPr lang="en-US" smtClean="0"/>
              <a:t>3</a:t>
            </a:fld>
            <a:endParaRPr lang="en-US"/>
          </a:p>
        </p:txBody>
      </p:sp>
    </p:spTree>
    <p:extLst>
      <p:ext uri="{BB962C8B-B14F-4D97-AF65-F5344CB8AC3E}">
        <p14:creationId xmlns:p14="http://schemas.microsoft.com/office/powerpoint/2010/main" val="2994241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21</a:t>
            </a:fld>
            <a:endParaRPr lang="en-US"/>
          </a:p>
        </p:txBody>
      </p:sp>
    </p:spTree>
    <p:extLst>
      <p:ext uri="{BB962C8B-B14F-4D97-AF65-F5344CB8AC3E}">
        <p14:creationId xmlns:p14="http://schemas.microsoft.com/office/powerpoint/2010/main" val="345348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40C28"/>
                </a:solidFill>
                <a:effectLst/>
                <a:latin typeface="Google Sans"/>
              </a:rPr>
              <a:t>Living in Virtue</a:t>
            </a:r>
            <a:r>
              <a:rPr lang="en-US" b="0" i="0" dirty="0">
                <a:solidFill>
                  <a:srgbClr val="040C28"/>
                </a:solidFill>
                <a:effectLst/>
                <a:latin typeface="Google Sans"/>
              </a:rPr>
              <a:t>: When experiencing Eudaimonia, your mind is open because your experience is open. You’re taking in data from the 5 senses easily and you can juggle multiple concepts in your thoughts, which makes you better in situations of advanced difficulty, because you can come up with a more optimal solution. In this way, it feels like you’re in connection with all beings so you’re making decisions not just for yourself, but for your relationships with others and the world around you as well. </a:t>
            </a:r>
          </a:p>
          <a:p>
            <a:endParaRPr lang="en-US" b="0" i="0" dirty="0">
              <a:solidFill>
                <a:srgbClr val="040C28"/>
              </a:solidFill>
              <a:effectLst/>
              <a:latin typeface="Google Sans"/>
            </a:endParaRPr>
          </a:p>
          <a:p>
            <a:r>
              <a:rPr lang="en-US" b="0" i="0" dirty="0">
                <a:solidFill>
                  <a:srgbClr val="040C28"/>
                </a:solidFill>
                <a:effectLst/>
                <a:latin typeface="Google Sans"/>
              </a:rPr>
              <a:t>Eudaimonia as a source of “goodness” is a position only in Moral Realism and even then only in the sub-branch of Non-naturalism. But 69% of philosophers say they are moral realists, according to the </a:t>
            </a:r>
            <a:r>
              <a:rPr lang="en-US" b="0" i="0" dirty="0" err="1">
                <a:solidFill>
                  <a:srgbClr val="040C28"/>
                </a:solidFill>
                <a:effectLst/>
                <a:latin typeface="Google Sans"/>
              </a:rPr>
              <a:t>PhiloPapers</a:t>
            </a:r>
            <a:r>
              <a:rPr lang="en-US" b="0" i="0" dirty="0">
                <a:solidFill>
                  <a:srgbClr val="040C28"/>
                </a:solidFill>
                <a:effectLst/>
                <a:latin typeface="Google Sans"/>
              </a:rPr>
              <a:t> release in 2020. </a:t>
            </a:r>
          </a:p>
          <a:p>
            <a:endParaRPr lang="en-US" b="0" i="0" dirty="0">
              <a:solidFill>
                <a:srgbClr val="040C28"/>
              </a:solidFill>
              <a:effectLst/>
              <a:latin typeface="Google Sans"/>
            </a:endParaRPr>
          </a:p>
          <a:p>
            <a:r>
              <a:rPr lang="en-US" b="0" i="0" dirty="0">
                <a:solidFill>
                  <a:srgbClr val="1F1F1F"/>
                </a:solidFill>
                <a:effectLst/>
                <a:highlight>
                  <a:srgbClr val="FFFFFF"/>
                </a:highlight>
                <a:latin typeface="Google Sans"/>
              </a:rPr>
              <a:t>Anhedonia is commonly defined as the inability to experience pleasure or enjoyment from activities that would normally be pleasurable. </a:t>
            </a:r>
            <a:r>
              <a:rPr lang="en-US" b="0" i="0">
                <a:solidFill>
                  <a:srgbClr val="040C28"/>
                </a:solidFill>
                <a:effectLst/>
                <a:highlight>
                  <a:srgbClr val="D3E3FD"/>
                </a:highlight>
                <a:latin typeface="Google Sans"/>
              </a:rPr>
              <a:t>It is a core symptom of depression</a:t>
            </a:r>
            <a:r>
              <a:rPr lang="en-US" b="0" i="0">
                <a:solidFill>
                  <a:srgbClr val="1F1F1F"/>
                </a:solidFill>
                <a:effectLst/>
                <a:highlight>
                  <a:srgbClr val="FFFFFF"/>
                </a:highlight>
                <a:latin typeface="Google Sans"/>
              </a:rPr>
              <a:t> and is often used to diagnose the disorder.</a:t>
            </a:r>
            <a:endParaRPr lang="en-US" b="0" i="0" dirty="0">
              <a:solidFill>
                <a:srgbClr val="040C28"/>
              </a:solidFill>
              <a:effectLst/>
              <a:latin typeface="Google Sans"/>
            </a:endParaRPr>
          </a:p>
        </p:txBody>
      </p:sp>
      <p:sp>
        <p:nvSpPr>
          <p:cNvPr id="4" name="Slide Number Placeholder 3"/>
          <p:cNvSpPr>
            <a:spLocks noGrp="1"/>
          </p:cNvSpPr>
          <p:nvPr>
            <p:ph type="sldNum" sz="quarter" idx="5"/>
          </p:nvPr>
        </p:nvSpPr>
        <p:spPr/>
        <p:txBody>
          <a:bodyPr/>
          <a:lstStyle/>
          <a:p>
            <a:fld id="{9F669046-D62F-49D8-96B7-3C014DC234D7}" type="slidenum">
              <a:rPr lang="en-US" smtClean="0"/>
              <a:t>4</a:t>
            </a:fld>
            <a:endParaRPr lang="en-US"/>
          </a:p>
        </p:txBody>
      </p:sp>
    </p:spTree>
    <p:extLst>
      <p:ext uri="{BB962C8B-B14F-4D97-AF65-F5344CB8AC3E}">
        <p14:creationId xmlns:p14="http://schemas.microsoft.com/office/powerpoint/2010/main" val="221648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on the band-aid solution can be very stressful. Usually the retro-fit is less stressful and the Ideal Solution tends to be the least stressful.</a:t>
            </a:r>
          </a:p>
          <a:p>
            <a:endParaRPr lang="en-US" dirty="0"/>
          </a:p>
          <a:p>
            <a:r>
              <a:rPr lang="en-US" dirty="0"/>
              <a:t>You’ll often see people with hypersensitivity sorting towards prepping the Retro-fit or Ideal Solutions while people with thick skin and a lot of resilience are working on the Band-aid Solution.</a:t>
            </a:r>
          </a:p>
          <a:p>
            <a:endParaRPr lang="en-US" dirty="0"/>
          </a:p>
          <a:p>
            <a:r>
              <a:rPr lang="en-US" dirty="0"/>
              <a:t>But this is just in general. The typical real-world experience is that you could be leading all three at the same time. If your restaurant floods, you’ll already be thinking about coordinating your team to get the water out, to put up sandbags for the retrofit perhaps, and then to elevate your restaurant or move to a new location, for the Ideal Solution. </a:t>
            </a:r>
          </a:p>
        </p:txBody>
      </p:sp>
      <p:sp>
        <p:nvSpPr>
          <p:cNvPr id="4" name="Slide Number Placeholder 3"/>
          <p:cNvSpPr>
            <a:spLocks noGrp="1"/>
          </p:cNvSpPr>
          <p:nvPr>
            <p:ph type="sldNum" sz="quarter" idx="5"/>
          </p:nvPr>
        </p:nvSpPr>
        <p:spPr/>
        <p:txBody>
          <a:bodyPr/>
          <a:lstStyle/>
          <a:p>
            <a:fld id="{9F669046-D62F-49D8-96B7-3C014DC234D7}" type="slidenum">
              <a:rPr lang="en-US" smtClean="0"/>
              <a:t>5</a:t>
            </a:fld>
            <a:endParaRPr lang="en-US"/>
          </a:p>
        </p:txBody>
      </p:sp>
    </p:spTree>
    <p:extLst>
      <p:ext uri="{BB962C8B-B14F-4D97-AF65-F5344CB8AC3E}">
        <p14:creationId xmlns:p14="http://schemas.microsoft.com/office/powerpoint/2010/main" val="67748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CED24-3102-F16D-BE03-D7BAB1FD3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41AE2-99DF-EC28-D72B-7ABF41180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15945-84AE-B2CD-03F7-FCA5474FF85C}"/>
              </a:ext>
            </a:extLst>
          </p:cNvPr>
          <p:cNvSpPr>
            <a:spLocks noGrp="1"/>
          </p:cNvSpPr>
          <p:nvPr>
            <p:ph type="body" idx="1"/>
          </p:nvPr>
        </p:nvSpPr>
        <p:spPr/>
        <p:txBody>
          <a:bodyPr/>
          <a:lstStyle/>
          <a:p>
            <a:r>
              <a:rPr lang="en-US" dirty="0"/>
              <a:t>Working on the band-aid solution can be very stressful. Usually the retro-fit is less stressful and the Ideal Solution tends to be the least stressful.</a:t>
            </a:r>
          </a:p>
          <a:p>
            <a:endParaRPr lang="en-US" dirty="0"/>
          </a:p>
          <a:p>
            <a:r>
              <a:rPr lang="en-US" dirty="0"/>
              <a:t>You’ll often see people with hypersensitivity sorting towards prepping the Retro-fit or Ideal Solutions while people with thick skin and a lot of resilience are working on the Band-aid Solution.</a:t>
            </a:r>
          </a:p>
          <a:p>
            <a:endParaRPr lang="en-US" dirty="0"/>
          </a:p>
          <a:p>
            <a:r>
              <a:rPr lang="en-US" dirty="0"/>
              <a:t>But this is just in general. The typical real-world experience is that you could be leading all three at the same time. If your restaurant floods, you’ll already be thinking about coordinating your team to get the water out, to put up sandbags for the retrofit perhaps, and then to elevate your restaurant or move to a new location, for the Ideal Solution. </a:t>
            </a:r>
          </a:p>
        </p:txBody>
      </p:sp>
      <p:sp>
        <p:nvSpPr>
          <p:cNvPr id="4" name="Slide Number Placeholder 3">
            <a:extLst>
              <a:ext uri="{FF2B5EF4-FFF2-40B4-BE49-F238E27FC236}">
                <a16:creationId xmlns:a16="http://schemas.microsoft.com/office/drawing/2014/main" id="{066919FB-F5C2-BD80-EEA9-1FF5CFA58C49}"/>
              </a:ext>
            </a:extLst>
          </p:cNvPr>
          <p:cNvSpPr>
            <a:spLocks noGrp="1"/>
          </p:cNvSpPr>
          <p:nvPr>
            <p:ph type="sldNum" sz="quarter" idx="5"/>
          </p:nvPr>
        </p:nvSpPr>
        <p:spPr/>
        <p:txBody>
          <a:bodyPr/>
          <a:lstStyle/>
          <a:p>
            <a:fld id="{9F669046-D62F-49D8-96B7-3C014DC234D7}" type="slidenum">
              <a:rPr lang="en-US" smtClean="0"/>
              <a:t>6</a:t>
            </a:fld>
            <a:endParaRPr lang="en-US"/>
          </a:p>
        </p:txBody>
      </p:sp>
    </p:spTree>
    <p:extLst>
      <p:ext uri="{BB962C8B-B14F-4D97-AF65-F5344CB8AC3E}">
        <p14:creationId xmlns:p14="http://schemas.microsoft.com/office/powerpoint/2010/main" val="97897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7</a:t>
            </a:fld>
            <a:endParaRPr lang="en-US"/>
          </a:p>
        </p:txBody>
      </p:sp>
    </p:spTree>
    <p:extLst>
      <p:ext uri="{BB962C8B-B14F-4D97-AF65-F5344CB8AC3E}">
        <p14:creationId xmlns:p14="http://schemas.microsoft.com/office/powerpoint/2010/main" val="245390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8</a:t>
            </a:fld>
            <a:endParaRPr lang="en-US"/>
          </a:p>
        </p:txBody>
      </p:sp>
    </p:spTree>
    <p:extLst>
      <p:ext uri="{BB962C8B-B14F-4D97-AF65-F5344CB8AC3E}">
        <p14:creationId xmlns:p14="http://schemas.microsoft.com/office/powerpoint/2010/main" val="112134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9</a:t>
            </a:fld>
            <a:endParaRPr lang="en-US"/>
          </a:p>
        </p:txBody>
      </p:sp>
    </p:spTree>
    <p:extLst>
      <p:ext uri="{BB962C8B-B14F-4D97-AF65-F5344CB8AC3E}">
        <p14:creationId xmlns:p14="http://schemas.microsoft.com/office/powerpoint/2010/main" val="224198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282829"/>
                </a:solidFill>
                <a:effectLst/>
                <a:latin typeface="-apple-system"/>
              </a:rPr>
              <a:t>Classical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2829"/>
                </a:solidFill>
                <a:effectLst/>
                <a:latin typeface="-apple-system"/>
              </a:rPr>
              <a:t>The ancient Greek and Roman philosophy of Stoicism (~200-100 BC) promoted resilience during situations of advanced difficulty. Eudaimonia was seen as dependent on virtue of character instead of external goods. All humans were seen as able to develop virtue. This type of resilience helps steer the irrational decisions back towards the rational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2829"/>
                </a:solidFill>
                <a:effectLst/>
                <a:latin typeface="-apple-system"/>
              </a:rPr>
              <a:t>Cons: They believe it was built in our nature to act this way. Then why didn’t we? Why did we need a philosophy? Could the focus on the individual have missed something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282829"/>
                </a:solidFill>
                <a:effectLst/>
                <a:latin typeface="-apple-system"/>
              </a:rPr>
              <a:t>Modern</a:t>
            </a:r>
            <a:endParaRPr lang="en-US" sz="180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2829"/>
                </a:solidFill>
                <a:effectLst/>
                <a:latin typeface="-apple-system"/>
              </a:rPr>
              <a:t>Husserl came to realize the importance of factoring others’ influence upon one’s intentional content in perception, which he takes as the basis of social action. Deep down, Husserl was still convinced that rationality is our sole explanatory means of the world. The change was that he came convinced that such an endeavor cannot be bore by a single individual by him/herself — we are always affected by others and others affect us, even at the epistemological level. To understand the ideas of community, of resilience, and leadership in resilience at the community level, Husserl would suggest we first look at how we stand in relation to the world. This is what he calls "Phenomenology".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2829"/>
                </a:solidFill>
                <a:effectLst/>
                <a:latin typeface="-apple-system"/>
              </a:rPr>
              <a:t>Cons: Is there anything missing? We know we’re in relation to each other. We know a disaster could happen. We know we don’t know what to do. Why aren’t we naturally taking effective action and giving high fives and resting and eating fruit?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828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82829"/>
                </a:solidFill>
                <a:effectLst/>
                <a:latin typeface="-apple-system"/>
              </a:rPr>
              <a:t>Possible other topics if there is time: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282829"/>
                </a:solidFill>
                <a:effectLst/>
                <a:latin typeface="-apple-system"/>
              </a:rPr>
              <a:t>Present Day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282829"/>
                </a:solidFill>
                <a:effectLst/>
                <a:latin typeface="-apple-system"/>
              </a:rPr>
              <a:t>Robert Sapolsky teaches that a group of beings will share a wisdom with each other within their felt sense. This is similar to the Lifeworld presented by Hegel or the x presented by Heidegger.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282829"/>
              </a:solidFill>
              <a:effectLst/>
              <a:latin typeface="-apple-system"/>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282829"/>
                </a:solidFill>
                <a:effectLst/>
                <a:latin typeface="-apple-system"/>
              </a:rPr>
              <a:t>Hegel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Hegel's purpose statement was to transform philosophy as the love of knowing into actual knowing. He was able to create an encyclopedia of philosophical techniques that are as simple as possible to accurately pin down meaning in a conversation, if you go slow enough.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282829"/>
                </a:solidFill>
                <a:effectLst/>
                <a:latin typeface="Calibri" panose="020F0502020204030204" pitchFamily="34" charset="0"/>
              </a:rPr>
              <a:t>Con: No was has time or resources for that. </a:t>
            </a:r>
            <a:endParaRPr lang="en-US" sz="1800" b="0" dirty="0">
              <a:solidFill>
                <a:srgbClr val="282829"/>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9F669046-D62F-49D8-96B7-3C014DC234D7}" type="slidenum">
              <a:rPr lang="en-US" smtClean="0"/>
              <a:t>10</a:t>
            </a:fld>
            <a:endParaRPr lang="en-US"/>
          </a:p>
        </p:txBody>
      </p:sp>
    </p:spTree>
    <p:extLst>
      <p:ext uri="{BB962C8B-B14F-4D97-AF65-F5344CB8AC3E}">
        <p14:creationId xmlns:p14="http://schemas.microsoft.com/office/powerpoint/2010/main" val="115473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a:t>Click to edit Master title style</a:t>
            </a:r>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448038D-A533-4232-9027-FA76A8648FFE}" type="datetime1">
              <a:rPr lang="en-US" smtClean="0"/>
              <a:t>12/3/2024</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8FA6684-D08A-4996-B2B7-9E8AD2F23263}" type="datetime1">
              <a:rPr lang="en-US" smtClean="0"/>
              <a:t>12/3/2024</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6FFA8D6-61CB-47CF-BA93-9D77189827BB}" type="datetime1">
              <a:rPr lang="en-US" smtClean="0"/>
              <a:t>12/3/2024</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C1B7E7D-B1C3-4D38-A3E7-DB661474DFA3}" type="datetime1">
              <a:rPr lang="en-US" smtClean="0"/>
              <a:t>12/3/2024</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1665A98-BAEE-4D67-82E9-CE341A8B1BD7}" type="datetime1">
              <a:rPr lang="en-US" smtClean="0"/>
              <a:t>12/3/2024</a:t>
            </a:fld>
            <a:endParaRPr lang="en-US"/>
          </a:p>
        </p:txBody>
      </p:sp>
      <p:sp>
        <p:nvSpPr>
          <p:cNvPr id="9" name="Slide Number Placeholder 8"/>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3DF3676-3175-4B01-98B5-6DAE028379AE}" type="datetime1">
              <a:rPr lang="en-US" smtClean="0"/>
              <a:t>12/3/2024</a:t>
            </a:fld>
            <a:endParaRPr lang="en-US"/>
          </a:p>
        </p:txBody>
      </p:sp>
      <p:sp>
        <p:nvSpPr>
          <p:cNvPr id="5" name="Slide Number Placeholder 4"/>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C70FE93-8C9D-445F-8DF8-8B1CC97CC7C0}" type="datetime1">
              <a:rPr lang="en-US" smtClean="0"/>
              <a:t>12/3/2024</a:t>
            </a:fld>
            <a:endParaRPr lang="en-US"/>
          </a:p>
        </p:txBody>
      </p:sp>
      <p:sp>
        <p:nvSpPr>
          <p:cNvPr id="4" name="Slide Number Placeholder 3"/>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0A4EF1E-763C-49B4-B17B-F97011BFC2C2}" type="datetime1">
              <a:rPr lang="en-US" smtClean="0"/>
              <a:t>12/3/2024</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0800FDC-A43D-4B5A-B091-F5339D0144BE}" type="datetime1">
              <a:rPr lang="en-US" smtClean="0"/>
              <a:t>12/3/2024</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userDrawn="1"/>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userDrawn="1"/>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EAB6F22D-34FA-43A4-B48A-40A230D6062C}" type="datetime1">
              <a:rPr lang="en-US" smtClean="0"/>
              <a:pPr/>
              <a:t>12/3/2024</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484FD59D-33F1-4A76-843D-E67207CAFE54}"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Philosophy of Resilience Leadership</a:t>
            </a:r>
          </a:p>
        </p:txBody>
      </p:sp>
    </p:spTree>
    <p:extLst>
      <p:ext uri="{BB962C8B-B14F-4D97-AF65-F5344CB8AC3E}">
        <p14:creationId xmlns:p14="http://schemas.microsoft.com/office/powerpoint/2010/main" val="3266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and Community Resilience</a:t>
            </a:r>
          </a:p>
        </p:txBody>
      </p:sp>
      <p:sp>
        <p:nvSpPr>
          <p:cNvPr id="3" name="TextBox 2">
            <a:extLst>
              <a:ext uri="{FF2B5EF4-FFF2-40B4-BE49-F238E27FC236}">
                <a16:creationId xmlns:a16="http://schemas.microsoft.com/office/drawing/2014/main" id="{77C3B8D5-AB62-2536-2F25-03168D77DE3A}"/>
              </a:ext>
            </a:extLst>
          </p:cNvPr>
          <p:cNvSpPr txBox="1"/>
          <p:nvPr/>
        </p:nvSpPr>
        <p:spPr>
          <a:xfrm>
            <a:off x="2869870" y="2118241"/>
            <a:ext cx="5797533" cy="4955203"/>
          </a:xfrm>
          <a:prstGeom prst="rect">
            <a:avLst/>
          </a:prstGeom>
          <a:noFill/>
        </p:spPr>
        <p:txBody>
          <a:bodyPr wrap="square" rtlCol="0">
            <a:spAutoFit/>
          </a:bodyPr>
          <a:lstStyle/>
          <a:p>
            <a:pPr marL="285750" indent="-285750">
              <a:buFont typeface="Arial" panose="020B0604020202020204" pitchFamily="34" charset="0"/>
              <a:buChar char="•"/>
            </a:pPr>
            <a:r>
              <a:rPr lang="en-US" sz="3600" dirty="0"/>
              <a:t>Classical</a:t>
            </a:r>
          </a:p>
          <a:p>
            <a:pPr marL="742950" lvl="1" indent="-285750">
              <a:buFont typeface="Arial" panose="020B0604020202020204" pitchFamily="34" charset="0"/>
              <a:buChar char="•"/>
            </a:pPr>
            <a:r>
              <a:rPr lang="en-US" sz="2000" dirty="0"/>
              <a:t>Stoicism</a:t>
            </a:r>
          </a:p>
          <a:p>
            <a:pPr marL="1200150" lvl="2" indent="-285750">
              <a:buFont typeface="Arial" panose="020B0604020202020204" pitchFamily="34" charset="0"/>
              <a:buChar char="•"/>
            </a:pPr>
            <a:r>
              <a:rPr lang="en-US" sz="1400" dirty="0"/>
              <a:t>Eudaimonia (happiness) came from internal beliefs and decisions, not external circumstances</a:t>
            </a:r>
          </a:p>
          <a:p>
            <a:pPr marL="1200150" lvl="2" indent="-285750">
              <a:buFont typeface="Arial" panose="020B0604020202020204" pitchFamily="34" charset="0"/>
              <a:buChar char="•"/>
            </a:pPr>
            <a:r>
              <a:rPr lang="en-US" sz="1400" dirty="0"/>
              <a:t>All humans can develop this virtue towards self-resilience</a:t>
            </a:r>
          </a:p>
          <a:p>
            <a:pPr marL="1200150" lvl="2" indent="-285750">
              <a:buFont typeface="Arial" panose="020B0604020202020204" pitchFamily="34" charset="0"/>
              <a:buChar char="•"/>
            </a:pPr>
            <a:r>
              <a:rPr lang="en-US" sz="1400" dirty="0"/>
              <a:t>Resilience slowly replaces irrational behavior with more rational behavior</a:t>
            </a:r>
          </a:p>
          <a:p>
            <a:pPr marL="285750" indent="-285750">
              <a:buFont typeface="Arial" panose="020B0604020202020204" pitchFamily="34" charset="0"/>
              <a:buChar char="•"/>
            </a:pPr>
            <a:r>
              <a:rPr lang="en-US" sz="3600" dirty="0"/>
              <a:t>Modern </a:t>
            </a:r>
          </a:p>
          <a:p>
            <a:pPr marL="742950" lvl="1" indent="-285750">
              <a:buFont typeface="Arial" panose="020B0604020202020204" pitchFamily="34" charset="0"/>
              <a:buChar char="•"/>
            </a:pPr>
            <a:r>
              <a:rPr lang="en-US" sz="2000" dirty="0"/>
              <a:t>Phenomenology</a:t>
            </a:r>
          </a:p>
          <a:p>
            <a:pPr marL="1200150" lvl="2" indent="-285750">
              <a:buFont typeface="Arial" panose="020B0604020202020204" pitchFamily="34" charset="0"/>
              <a:buChar char="•"/>
            </a:pPr>
            <a:r>
              <a:rPr lang="en-US" sz="1400" dirty="0"/>
              <a:t>We are always in relationship with others.</a:t>
            </a:r>
          </a:p>
          <a:p>
            <a:pPr marL="1200150" lvl="2" indent="-285750">
              <a:buFont typeface="Arial" panose="020B0604020202020204" pitchFamily="34" charset="0"/>
              <a:buChar char="•"/>
            </a:pPr>
            <a:r>
              <a:rPr lang="en-US" sz="1400" dirty="0"/>
              <a:t>Husserl – Lifeworld (Lebenswelt)</a:t>
            </a:r>
          </a:p>
          <a:p>
            <a:pPr marL="1200150" lvl="2" indent="-285750">
              <a:buFont typeface="Arial" panose="020B0604020202020204" pitchFamily="34" charset="0"/>
              <a:buChar char="•"/>
            </a:pPr>
            <a:r>
              <a:rPr lang="en-US" sz="1400" dirty="0"/>
              <a:t>Heidegger – Being-in-the-World (In-der-Welt-Sein)</a:t>
            </a:r>
          </a:p>
          <a:p>
            <a:pPr marL="1200150" lvl="2" indent="-285750">
              <a:buFont typeface="Arial" panose="020B0604020202020204" pitchFamily="34" charset="0"/>
              <a:buChar char="•"/>
            </a:pPr>
            <a:r>
              <a:rPr lang="en-US" sz="1400" dirty="0"/>
              <a:t>Both Husserl and Heidegger suggest we start with our relationship to each other and the world around us.</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5088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1BC-3A1C-C235-3A0F-CE6B04461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F7D73-3B8A-1108-9587-B188B10106FC}"/>
              </a:ext>
            </a:extLst>
          </p:cNvPr>
          <p:cNvSpPr>
            <a:spLocks noGrp="1"/>
          </p:cNvSpPr>
          <p:nvPr>
            <p:ph type="title"/>
          </p:nvPr>
        </p:nvSpPr>
        <p:spPr>
          <a:xfrm>
            <a:off x="1524000" y="565653"/>
            <a:ext cx="9144000" cy="768733"/>
          </a:xfrm>
        </p:spPr>
        <p:txBody>
          <a:bodyPr>
            <a:noAutofit/>
          </a:bodyPr>
          <a:lstStyle/>
          <a:p>
            <a:r>
              <a:rPr lang="en-US" sz="2400" b="1" dirty="0"/>
              <a:t>The students of Husserl and Heidegger</a:t>
            </a:r>
          </a:p>
        </p:txBody>
      </p:sp>
      <p:sp>
        <p:nvSpPr>
          <p:cNvPr id="8" name="TextBox 7">
            <a:extLst>
              <a:ext uri="{FF2B5EF4-FFF2-40B4-BE49-F238E27FC236}">
                <a16:creationId xmlns:a16="http://schemas.microsoft.com/office/drawing/2014/main" id="{9F485241-270A-7BFF-6797-ED71164791BD}"/>
              </a:ext>
            </a:extLst>
          </p:cNvPr>
          <p:cNvSpPr txBox="1"/>
          <p:nvPr/>
        </p:nvSpPr>
        <p:spPr>
          <a:xfrm>
            <a:off x="1733107" y="1536404"/>
            <a:ext cx="8149856"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Friedrich Nietzsche </a:t>
            </a:r>
            <a:r>
              <a:rPr lang="en-US" dirty="0"/>
              <a:t>– Life-affirmation through embracing existence and the will to power.</a:t>
            </a:r>
          </a:p>
          <a:p>
            <a:pPr marL="285750" indent="-285750">
              <a:buFont typeface="Arial" panose="020B0604020202020204" pitchFamily="34" charset="0"/>
              <a:buChar char="•"/>
            </a:pPr>
            <a:r>
              <a:rPr lang="en-US" b="1" dirty="0"/>
              <a:t>Jean-Paul Sartre </a:t>
            </a:r>
            <a:r>
              <a:rPr lang="en-US" dirty="0"/>
              <a:t>– Popularized Existentialism. Meaning through choice and freedom.</a:t>
            </a:r>
          </a:p>
          <a:p>
            <a:pPr marL="285750" indent="-285750">
              <a:buFont typeface="Arial" panose="020B0604020202020204" pitchFamily="34" charset="0"/>
              <a:buChar char="•"/>
            </a:pPr>
            <a:r>
              <a:rPr lang="en-US" b="1" dirty="0"/>
              <a:t>Hannah Arendt </a:t>
            </a:r>
            <a:r>
              <a:rPr lang="en-US" dirty="0"/>
              <a:t>– Life-affirming engagement through politics and activism.</a:t>
            </a:r>
          </a:p>
          <a:p>
            <a:pPr marL="285750" indent="-285750">
              <a:buFont typeface="Arial" panose="020B0604020202020204" pitchFamily="34" charset="0"/>
              <a:buChar char="•"/>
            </a:pPr>
            <a:r>
              <a:rPr lang="en-US" b="1" dirty="0"/>
              <a:t>Maurice Merleau-Ponty </a:t>
            </a:r>
            <a:r>
              <a:rPr lang="en-US" dirty="0"/>
              <a:t>– Emphasis on embodiment and connection to the world.</a:t>
            </a:r>
          </a:p>
          <a:p>
            <a:pPr marL="285750" indent="-285750">
              <a:buFont typeface="Arial" panose="020B0604020202020204" pitchFamily="34" charset="0"/>
              <a:buChar char="•"/>
            </a:pPr>
            <a:r>
              <a:rPr lang="en-US" b="1" dirty="0"/>
              <a:t>Emmanuel Levinas </a:t>
            </a:r>
            <a:r>
              <a:rPr lang="en-US" dirty="0"/>
              <a:t>– Ethical meaning found in relationships with others.</a:t>
            </a:r>
          </a:p>
          <a:p>
            <a:pPr marL="285750" indent="-285750">
              <a:buFont typeface="Arial" panose="020B0604020202020204" pitchFamily="34" charset="0"/>
              <a:buChar char="•"/>
            </a:pPr>
            <a:r>
              <a:rPr lang="en-US" b="1" dirty="0"/>
              <a:t>Martin Buber </a:t>
            </a:r>
            <a:r>
              <a:rPr lang="en-US" dirty="0"/>
              <a:t>– Meaning through authentic dialogue (I and Thou).</a:t>
            </a:r>
          </a:p>
          <a:p>
            <a:pPr marL="285750" indent="-285750">
              <a:buFont typeface="Arial" panose="020B0604020202020204" pitchFamily="34" charset="0"/>
              <a:buChar char="•"/>
            </a:pPr>
            <a:r>
              <a:rPr lang="en-US" b="1" dirty="0"/>
              <a:t>Viktor Frankl </a:t>
            </a:r>
            <a:r>
              <a:rPr lang="en-US" dirty="0"/>
              <a:t>– Meaning even in suffering (Man’s Search for Meaning).</a:t>
            </a:r>
          </a:p>
          <a:p>
            <a:pPr marL="285750" indent="-285750">
              <a:buFont typeface="Arial" panose="020B0604020202020204" pitchFamily="34" charset="0"/>
              <a:buChar char="•"/>
            </a:pPr>
            <a:r>
              <a:rPr lang="en-US" b="1" dirty="0"/>
              <a:t>Hans-Georg Gadamer </a:t>
            </a:r>
            <a:r>
              <a:rPr lang="en-US" dirty="0"/>
              <a:t>– Understanding as enriching human life.</a:t>
            </a:r>
          </a:p>
          <a:p>
            <a:pPr marL="285750" indent="-285750">
              <a:buFont typeface="Arial" panose="020B0604020202020204" pitchFamily="34" charset="0"/>
              <a:buChar char="•"/>
            </a:pPr>
            <a:r>
              <a:rPr lang="en-US" b="1" dirty="0"/>
              <a:t>Martin Heidegger </a:t>
            </a:r>
            <a:r>
              <a:rPr lang="en-US" dirty="0"/>
              <a:t>(later works) – Wonder and openness to existence (</a:t>
            </a:r>
            <a:r>
              <a:rPr lang="en-US" dirty="0" err="1"/>
              <a:t>Gelassenheit</a:t>
            </a:r>
            <a:r>
              <a:rPr lang="en-US" dirty="0"/>
              <a:t>).</a:t>
            </a:r>
          </a:p>
          <a:p>
            <a:pPr marL="285750" indent="-285750">
              <a:buFont typeface="Arial" panose="020B0604020202020204" pitchFamily="34" charset="0"/>
              <a:buChar char="•"/>
            </a:pPr>
            <a:r>
              <a:rPr lang="en-US" b="1" dirty="0"/>
              <a:t>Albert Camus </a:t>
            </a:r>
            <a:r>
              <a:rPr lang="en-US" dirty="0"/>
              <a:t>– Embracing life despite absurdity (The Myth of Sisyphus).</a:t>
            </a:r>
          </a:p>
        </p:txBody>
      </p:sp>
    </p:spTree>
    <p:extLst>
      <p:ext uri="{BB962C8B-B14F-4D97-AF65-F5344CB8AC3E}">
        <p14:creationId xmlns:p14="http://schemas.microsoft.com/office/powerpoint/2010/main" val="427103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156" y="49876"/>
            <a:ext cx="3215372" cy="1143000"/>
          </a:xfrm>
        </p:spPr>
        <p:txBody>
          <a:bodyPr>
            <a:normAutofit fontScale="90000"/>
          </a:bodyPr>
          <a:lstStyle/>
          <a:p>
            <a:r>
              <a:rPr lang="en-US" b="1" dirty="0">
                <a:solidFill>
                  <a:schemeClr val="tx1"/>
                </a:solidFill>
                <a:latin typeface="Arial" panose="020B0604020202020204" pitchFamily="34" charset="0"/>
              </a:rPr>
              <a:t>Claudia </a:t>
            </a:r>
            <a:r>
              <a:rPr lang="en-US" b="1" dirty="0" err="1">
                <a:solidFill>
                  <a:schemeClr val="tx1"/>
                </a:solidFill>
                <a:latin typeface="Arial" panose="020B0604020202020204" pitchFamily="34" charset="0"/>
              </a:rPr>
              <a:t>Voeks</a:t>
            </a:r>
            <a:r>
              <a:rPr lang="en-US" b="1" dirty="0">
                <a:solidFill>
                  <a:schemeClr val="tx1"/>
                </a:solidFill>
                <a:latin typeface="Arial" panose="020B0604020202020204" pitchFamily="34" charset="0"/>
              </a:rPr>
              <a:t>' </a:t>
            </a:r>
            <a:r>
              <a:rPr lang="en-US" b="1" dirty="0">
                <a:solidFill>
                  <a:schemeClr val="tx1"/>
                </a:solidFill>
                <a:effectLst/>
                <a:latin typeface="Arial" panose="020B0604020202020204" pitchFamily="34" charset="0"/>
              </a:rPr>
              <a:t>LŌKA</a:t>
            </a:r>
            <a:r>
              <a:rPr lang="en-US" b="1" dirty="0">
                <a:solidFill>
                  <a:schemeClr val="tx1"/>
                </a:solidFill>
                <a:latin typeface="Arial" panose="020B0604020202020204" pitchFamily="34" charset="0"/>
              </a:rPr>
              <a:t>HI Wheel:</a:t>
            </a:r>
          </a:p>
        </p:txBody>
      </p:sp>
      <p:pic>
        <p:nvPicPr>
          <p:cNvPr id="9" name="Picture 8" descr="A screenshot of a diagram&#10;&#10;Description automatically generated">
            <a:extLst>
              <a:ext uri="{FF2B5EF4-FFF2-40B4-BE49-F238E27FC236}">
                <a16:creationId xmlns:a16="http://schemas.microsoft.com/office/drawing/2014/main" id="{3881B751-45F8-1DDE-3CEF-43387ADCE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541" y="263028"/>
            <a:ext cx="4979855" cy="6489677"/>
          </a:xfrm>
          <a:prstGeom prst="rect">
            <a:avLst/>
          </a:prstGeom>
        </p:spPr>
      </p:pic>
      <p:pic>
        <p:nvPicPr>
          <p:cNvPr id="1026" name="Picture 2">
            <a:extLst>
              <a:ext uri="{FF2B5EF4-FFF2-40B4-BE49-F238E27FC236}">
                <a16:creationId xmlns:a16="http://schemas.microsoft.com/office/drawing/2014/main" id="{C58E89A6-7611-7C9D-2B38-D15D8A8E9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389" y="1302327"/>
            <a:ext cx="5458907" cy="545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Be a Resilience Leader in Your Community (Part 1)?</a:t>
            </a:r>
          </a:p>
        </p:txBody>
      </p:sp>
      <p:sp>
        <p:nvSpPr>
          <p:cNvPr id="3" name="TextBox 2">
            <a:extLst>
              <a:ext uri="{FF2B5EF4-FFF2-40B4-BE49-F238E27FC236}">
                <a16:creationId xmlns:a16="http://schemas.microsoft.com/office/drawing/2014/main" id="{77C3B8D5-AB62-2536-2F25-03168D77DE3A}"/>
              </a:ext>
            </a:extLst>
          </p:cNvPr>
          <p:cNvSpPr txBox="1"/>
          <p:nvPr/>
        </p:nvSpPr>
        <p:spPr>
          <a:xfrm>
            <a:off x="2908663" y="2212769"/>
            <a:ext cx="5506192" cy="2893100"/>
          </a:xfrm>
          <a:prstGeom prst="rect">
            <a:avLst/>
          </a:prstGeom>
          <a:noFill/>
        </p:spPr>
        <p:txBody>
          <a:bodyPr wrap="square" rtlCol="0">
            <a:spAutoFit/>
          </a:bodyPr>
          <a:lstStyle/>
          <a:p>
            <a:endParaRPr lang="en-US" sz="2800" kern="0" dirty="0">
              <a:latin typeface="Calibri" panose="020F0502020204030204" pitchFamily="34" charset="0"/>
            </a:endParaRPr>
          </a:p>
          <a:p>
            <a:r>
              <a:rPr lang="en-US" sz="2800" kern="0" dirty="0">
                <a:latin typeface="Calibri" panose="020F0502020204030204" pitchFamily="34" charset="0"/>
              </a:rPr>
              <a:t>The Prerequisite </a:t>
            </a:r>
          </a:p>
          <a:p>
            <a:pPr lvl="2"/>
            <a:endParaRPr lang="en-US" kern="0" dirty="0">
              <a:latin typeface="Calibri" panose="020F0502020204030204" pitchFamily="34" charset="0"/>
            </a:endParaRPr>
          </a:p>
          <a:p>
            <a:pPr lvl="2"/>
            <a:r>
              <a:rPr lang="en-US" kern="0" dirty="0">
                <a:latin typeface="Calibri" panose="020F0502020204030204" pitchFamily="34" charset="0"/>
              </a:rPr>
              <a:t>Develop the skills to stay calm and centered in your own self during difficulty, so that you can hold the container of the group during difficulty. </a:t>
            </a:r>
          </a:p>
          <a:p>
            <a:pPr lvl="2"/>
            <a:endParaRPr lang="en-US" kern="0" dirty="0">
              <a:latin typeface="Calibri" panose="020F0502020204030204" pitchFamily="34" charset="0"/>
            </a:endParaRPr>
          </a:p>
          <a:p>
            <a:pPr lvl="2"/>
            <a:r>
              <a:rPr lang="en-US" kern="0" dirty="0">
                <a:latin typeface="Calibri" panose="020F0502020204030204" pitchFamily="34" charset="0"/>
              </a:rPr>
              <a:t>What do you do to find calm?</a:t>
            </a:r>
          </a:p>
        </p:txBody>
      </p:sp>
    </p:spTree>
    <p:extLst>
      <p:ext uri="{BB962C8B-B14F-4D97-AF65-F5344CB8AC3E}">
        <p14:creationId xmlns:p14="http://schemas.microsoft.com/office/powerpoint/2010/main" val="31061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29E5-892F-5767-5CD4-67A505C22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34680-BC30-4C0D-88ED-E9386D529683}"/>
              </a:ext>
            </a:extLst>
          </p:cNvPr>
          <p:cNvSpPr>
            <a:spLocks noGrp="1"/>
          </p:cNvSpPr>
          <p:nvPr>
            <p:ph type="title"/>
          </p:nvPr>
        </p:nvSpPr>
        <p:spPr>
          <a:xfrm>
            <a:off x="1524000" y="565653"/>
            <a:ext cx="9144000" cy="736674"/>
          </a:xfrm>
        </p:spPr>
        <p:txBody>
          <a:bodyPr>
            <a:normAutofit fontScale="90000"/>
          </a:bodyPr>
          <a:lstStyle/>
          <a:p>
            <a:r>
              <a:rPr lang="en-US" sz="3600" kern="0" dirty="0">
                <a:latin typeface="Calibri" panose="020F0502020204030204" pitchFamily="34" charset="0"/>
              </a:rPr>
              <a:t>Sort the Solutions on the Fly During Problem Solving</a:t>
            </a:r>
          </a:p>
        </p:txBody>
      </p:sp>
      <p:sp>
        <p:nvSpPr>
          <p:cNvPr id="3" name="Content Placeholder 2">
            <a:extLst>
              <a:ext uri="{FF2B5EF4-FFF2-40B4-BE49-F238E27FC236}">
                <a16:creationId xmlns:a16="http://schemas.microsoft.com/office/drawing/2014/main" id="{B7AF9092-10EF-631B-4A41-BA5F38D5D4C7}"/>
              </a:ext>
            </a:extLst>
          </p:cNvPr>
          <p:cNvSpPr>
            <a:spLocks noGrp="1"/>
          </p:cNvSpPr>
          <p:nvPr>
            <p:ph idx="1"/>
          </p:nvPr>
        </p:nvSpPr>
        <p:spPr>
          <a:xfrm>
            <a:off x="1524000" y="1618190"/>
            <a:ext cx="4572000" cy="4114800"/>
          </a:xfrm>
        </p:spPr>
        <p:txBody>
          <a:bodyPr>
            <a:normAutofit/>
          </a:bodyPr>
          <a:lstStyle/>
          <a:p>
            <a:r>
              <a:rPr lang="en-US" sz="1800" b="1" kern="0" dirty="0">
                <a:latin typeface="Calibri" panose="020F0502020204030204" pitchFamily="34" charset="0"/>
              </a:rPr>
              <a:t>Band-aid Solution </a:t>
            </a:r>
            <a:r>
              <a:rPr lang="en-US" sz="1800" kern="0" dirty="0">
                <a:latin typeface="Calibri" panose="020F0502020204030204" pitchFamily="34" charset="0"/>
              </a:rPr>
              <a:t>– Activism is a great example of this. It’s an urgent action that needs to be taken to make immediate change happen (“to stop the bleeding”). </a:t>
            </a:r>
          </a:p>
          <a:p>
            <a:r>
              <a:rPr lang="en-US" sz="1800" b="1" kern="0" dirty="0">
                <a:latin typeface="Calibri" panose="020F0502020204030204" pitchFamily="34" charset="0"/>
              </a:rPr>
              <a:t>Retro-fit Solution </a:t>
            </a:r>
            <a:r>
              <a:rPr lang="en-US" sz="1800" kern="0" dirty="0">
                <a:latin typeface="Calibri" panose="020F0502020204030204" pitchFamily="34" charset="0"/>
              </a:rPr>
              <a:t>– This solution can occur in parallel to the Band-Aid solution and is preparing a foundation for a more long-term approach with reducing the problem from occurring to begin with or making it possible to transition to the Ideal Solution</a:t>
            </a:r>
          </a:p>
          <a:p>
            <a:r>
              <a:rPr lang="en-US" sz="1800" b="1" kern="0" dirty="0">
                <a:latin typeface="Calibri" panose="020F0502020204030204" pitchFamily="34" charset="0"/>
              </a:rPr>
              <a:t>Ideal Solution</a:t>
            </a:r>
            <a:r>
              <a:rPr lang="en-US" sz="1800" kern="0" dirty="0">
                <a:latin typeface="Calibri" panose="020F0502020204030204" pitchFamily="34" charset="0"/>
              </a:rPr>
              <a:t> – Follows on the retro-fit solution and makes a solid foundation for living in a way that promotes thriving while eliminating the problem. </a:t>
            </a:r>
          </a:p>
          <a:p>
            <a:endParaRPr lang="en-US" dirty="0"/>
          </a:p>
          <a:p>
            <a:endParaRPr lang="en-US" dirty="0"/>
          </a:p>
        </p:txBody>
      </p:sp>
      <p:graphicFrame>
        <p:nvGraphicFramePr>
          <p:cNvPr id="4" name="Content Placeholder 4" descr="Basic Radial diagram showing the relationship of 3 tasks around one central group">
            <a:extLst>
              <a:ext uri="{FF2B5EF4-FFF2-40B4-BE49-F238E27FC236}">
                <a16:creationId xmlns:a16="http://schemas.microsoft.com/office/drawing/2014/main" id="{5BFEF4CD-0B13-B9DB-2065-2B370D7BA059}"/>
              </a:ext>
            </a:extLst>
          </p:cNvPr>
          <p:cNvGraphicFramePr>
            <a:graphicFrameLocks/>
          </p:cNvGraphicFramePr>
          <p:nvPr/>
        </p:nvGraphicFramePr>
        <p:xfrm>
          <a:off x="6278563" y="1511531"/>
          <a:ext cx="438943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38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Perspectives</a:t>
            </a:r>
          </a:p>
        </p:txBody>
      </p:sp>
      <p:graphicFrame>
        <p:nvGraphicFramePr>
          <p:cNvPr id="5" name="Content Placeholder 4" descr="Basic Radial diagram showing the relationship of 3 tasks around one central group"/>
          <p:cNvGraphicFramePr>
            <a:graphicFrameLocks noGrp="1"/>
          </p:cNvGraphicFramePr>
          <p:nvPr>
            <p:ph sz="half" idx="2"/>
            <p:extLst>
              <p:ext uri="{D42A27DB-BD31-4B8C-83A1-F6EECF244321}">
                <p14:modId xmlns:p14="http://schemas.microsoft.com/office/powerpoint/2010/main" val="2078794110"/>
              </p:ext>
            </p:extLst>
          </p:nvPr>
        </p:nvGraphicFramePr>
        <p:xfrm>
          <a:off x="6278563" y="1905000"/>
          <a:ext cx="438943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1"/>
          </p:nvPr>
        </p:nvSpPr>
        <p:spPr/>
        <p:txBody>
          <a:bodyPr/>
          <a:lstStyle/>
          <a:p>
            <a:r>
              <a:rPr lang="en-US" dirty="0"/>
              <a:t>Social Context</a:t>
            </a:r>
          </a:p>
          <a:p>
            <a:r>
              <a:rPr lang="en-US" dirty="0"/>
              <a:t>Cultural Context</a:t>
            </a:r>
          </a:p>
          <a:p>
            <a:r>
              <a:rPr lang="en-US" dirty="0"/>
              <a:t>Political Context</a:t>
            </a:r>
          </a:p>
          <a:p>
            <a:r>
              <a:rPr lang="en-US" dirty="0"/>
              <a:t>Economic Context</a:t>
            </a:r>
          </a:p>
        </p:txBody>
      </p:sp>
    </p:spTree>
    <p:extLst>
      <p:ext uri="{BB962C8B-B14F-4D97-AF65-F5344CB8AC3E}">
        <p14:creationId xmlns:p14="http://schemas.microsoft.com/office/powerpoint/2010/main" val="18739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Be a Resilience Leader in Your Community (Part 2)?</a:t>
            </a:r>
          </a:p>
        </p:txBody>
      </p:sp>
      <p:sp>
        <p:nvSpPr>
          <p:cNvPr id="3" name="TextBox 2">
            <a:extLst>
              <a:ext uri="{FF2B5EF4-FFF2-40B4-BE49-F238E27FC236}">
                <a16:creationId xmlns:a16="http://schemas.microsoft.com/office/drawing/2014/main" id="{77C3B8D5-AB62-2536-2F25-03168D77DE3A}"/>
              </a:ext>
            </a:extLst>
          </p:cNvPr>
          <p:cNvSpPr txBox="1"/>
          <p:nvPr/>
        </p:nvSpPr>
        <p:spPr>
          <a:xfrm>
            <a:off x="2908663" y="2212769"/>
            <a:ext cx="5506192" cy="3724096"/>
          </a:xfrm>
          <a:prstGeom prst="rect">
            <a:avLst/>
          </a:prstGeom>
          <a:noFill/>
        </p:spPr>
        <p:txBody>
          <a:bodyPr wrap="square" rtlCol="0">
            <a:spAutoFit/>
          </a:bodyPr>
          <a:lstStyle/>
          <a:p>
            <a:r>
              <a:rPr lang="en-US" kern="0" dirty="0">
                <a:latin typeface="Calibri" panose="020F0502020204030204" pitchFamily="34" charset="0"/>
              </a:rPr>
              <a:t>After the prerequisite, there are three steps: </a:t>
            </a:r>
          </a:p>
          <a:p>
            <a:endParaRPr lang="en-US" kern="0" dirty="0">
              <a:latin typeface="Calibri" panose="020F0502020204030204" pitchFamily="34" charset="0"/>
            </a:endParaRPr>
          </a:p>
          <a:p>
            <a:pPr marL="742950" indent="-742950">
              <a:buFont typeface="+mj-lt"/>
              <a:buAutoNum type="arabicPeriod"/>
            </a:pPr>
            <a:r>
              <a:rPr lang="en-US" sz="2000" b="1" kern="0" dirty="0">
                <a:latin typeface="Calibri" panose="020F0502020204030204" pitchFamily="34" charset="0"/>
                <a:ea typeface="Calibri" panose="020F0502020204030204" pitchFamily="34" charset="0"/>
                <a:cs typeface="Calibri" panose="020F0502020204030204" pitchFamily="34" charset="0"/>
              </a:rPr>
              <a:t>Identify the contexts </a:t>
            </a:r>
            <a:r>
              <a:rPr lang="en-US" sz="2000" kern="0" dirty="0">
                <a:latin typeface="Calibri" panose="020F0502020204030204" pitchFamily="34" charset="0"/>
                <a:ea typeface="Calibri" panose="020F0502020204030204" pitchFamily="34" charset="0"/>
                <a:cs typeface="Calibri" panose="020F0502020204030204" pitchFamily="34" charset="0"/>
              </a:rPr>
              <a:t>(socio / cultural / political / economic)</a:t>
            </a:r>
          </a:p>
          <a:p>
            <a:pPr marL="742950" indent="-742950">
              <a:buFont typeface="+mj-lt"/>
              <a:buAutoNum type="arabicPeriod"/>
            </a:pPr>
            <a:r>
              <a:rPr lang="en-US" sz="2000" b="1" kern="0" dirty="0">
                <a:latin typeface="Calibri" panose="020F0502020204030204" pitchFamily="34" charset="0"/>
                <a:ea typeface="Calibri" panose="020F0502020204030204" pitchFamily="34" charset="0"/>
                <a:cs typeface="Calibri" panose="020F0502020204030204" pitchFamily="34" charset="0"/>
              </a:rPr>
              <a:t>Gather the discussion </a:t>
            </a:r>
            <a:r>
              <a:rPr lang="en-US" sz="2000" kern="0" dirty="0">
                <a:latin typeface="Calibri" panose="020F0502020204030204" pitchFamily="34" charset="0"/>
                <a:ea typeface="Calibri" panose="020F0502020204030204" pitchFamily="34" charset="0"/>
                <a:cs typeface="Calibri" panose="020F0502020204030204" pitchFamily="34" charset="0"/>
              </a:rPr>
              <a:t>(6 – 60 people with adequate representation across contexts)</a:t>
            </a:r>
          </a:p>
          <a:p>
            <a:pPr marL="742950" indent="-742950">
              <a:buFont typeface="+mj-lt"/>
              <a:buAutoNum type="arabicPeriod"/>
            </a:pPr>
            <a:r>
              <a:rPr lang="en-US" sz="2000" b="1" kern="0" dirty="0">
                <a:latin typeface="Calibri" panose="020F0502020204030204" pitchFamily="34" charset="0"/>
                <a:ea typeface="Calibri" panose="020F0502020204030204" pitchFamily="34" charset="0"/>
                <a:cs typeface="Calibri" panose="020F0502020204030204" pitchFamily="34" charset="0"/>
              </a:rPr>
              <a:t>Identify a location </a:t>
            </a:r>
            <a:r>
              <a:rPr lang="en-US" sz="2000" kern="0" dirty="0">
                <a:latin typeface="Calibri" panose="020F0502020204030204" pitchFamily="34" charset="0"/>
                <a:ea typeface="Calibri" panose="020F0502020204030204" pitchFamily="34" charset="0"/>
                <a:cs typeface="Calibri" panose="020F0502020204030204" pitchFamily="34" charset="0"/>
              </a:rPr>
              <a:t>where people can access the notes and summaries of the conversation (phase 1), including current action items (phase 2), and progress measurement (phase 3). A website works well for this.</a:t>
            </a:r>
            <a:endParaRPr lang="en-US" sz="3600" kern="0" dirty="0">
              <a:latin typeface="Calibri" panose="020F0502020204030204" pitchFamily="34" charset="0"/>
            </a:endParaRPr>
          </a:p>
        </p:txBody>
      </p:sp>
    </p:spTree>
    <p:extLst>
      <p:ext uri="{BB962C8B-B14F-4D97-AF65-F5344CB8AC3E}">
        <p14:creationId xmlns:p14="http://schemas.microsoft.com/office/powerpoint/2010/main" val="98757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Community Resilience Projects</a:t>
            </a:r>
          </a:p>
        </p:txBody>
      </p:sp>
      <p:sp>
        <p:nvSpPr>
          <p:cNvPr id="3" name="TextBox 2">
            <a:extLst>
              <a:ext uri="{FF2B5EF4-FFF2-40B4-BE49-F238E27FC236}">
                <a16:creationId xmlns:a16="http://schemas.microsoft.com/office/drawing/2014/main" id="{77C3B8D5-AB62-2536-2F25-03168D77DE3A}"/>
              </a:ext>
            </a:extLst>
          </p:cNvPr>
          <p:cNvSpPr txBox="1"/>
          <p:nvPr/>
        </p:nvSpPr>
        <p:spPr>
          <a:xfrm>
            <a:off x="2908663" y="2212769"/>
            <a:ext cx="5506192" cy="3293209"/>
          </a:xfrm>
          <a:prstGeom prst="rect">
            <a:avLst/>
          </a:prstGeom>
          <a:noFill/>
        </p:spPr>
        <p:txBody>
          <a:bodyPr wrap="square" rtlCol="0">
            <a:spAutoFit/>
          </a:bodyPr>
          <a:lstStyle/>
          <a:p>
            <a:pPr marL="742950" indent="-742950">
              <a:buFont typeface="+mj-lt"/>
              <a:buAutoNum type="arabicPeriod"/>
            </a:pPr>
            <a:r>
              <a:rPr lang="en-US" sz="3600" kern="0" dirty="0">
                <a:latin typeface="Calibri" panose="020F0502020204030204" pitchFamily="34" charset="0"/>
              </a:rPr>
              <a:t>Data Gather </a:t>
            </a:r>
            <a:r>
              <a:rPr lang="en-US" sz="2000" kern="0" dirty="0">
                <a:latin typeface="Calibri" panose="020F0502020204030204" pitchFamily="34" charset="0"/>
              </a:rPr>
              <a:t>(aka Community Dialogue Circle)</a:t>
            </a:r>
          </a:p>
          <a:p>
            <a:pPr marL="742950" indent="-742950">
              <a:buFont typeface="+mj-lt"/>
              <a:buAutoNum type="arabicPeriod"/>
            </a:pPr>
            <a:endParaRPr lang="en-US" sz="2000" kern="0" dirty="0">
              <a:latin typeface="Calibri" panose="020F0502020204030204" pitchFamily="34" charset="0"/>
            </a:endParaRPr>
          </a:p>
          <a:p>
            <a:pPr marL="742950" indent="-742950">
              <a:buFont typeface="+mj-lt"/>
              <a:buAutoNum type="arabicPeriod"/>
            </a:pPr>
            <a:r>
              <a:rPr lang="en-US" sz="3600" kern="0" dirty="0">
                <a:latin typeface="Calibri" panose="020F0502020204030204" pitchFamily="34" charset="0"/>
              </a:rPr>
              <a:t>Operationalization </a:t>
            </a:r>
            <a:r>
              <a:rPr lang="en-US" sz="2000" dirty="0" err="1">
                <a:latin typeface="Calibri" panose="020F0502020204030204" pitchFamily="34" charset="0"/>
                <a:ea typeface="Calibri" panose="020F0502020204030204" pitchFamily="34" charset="0"/>
                <a:cs typeface="Calibri" panose="020F0502020204030204" pitchFamily="34" charset="0"/>
              </a:rPr>
              <a:t>Operationalization</a:t>
            </a:r>
            <a:r>
              <a:rPr lang="en-US" sz="2000" dirty="0">
                <a:latin typeface="Calibri" panose="020F0502020204030204" pitchFamily="34" charset="0"/>
                <a:ea typeface="Calibri" panose="020F0502020204030204" pitchFamily="34" charset="0"/>
                <a:cs typeface="Calibri" panose="020F0502020204030204" pitchFamily="34" charset="0"/>
              </a:rPr>
              <a:t> means </a:t>
            </a:r>
            <a:r>
              <a:rPr lang="en-US" sz="2000" b="1" dirty="0">
                <a:latin typeface="Calibri" panose="020F0502020204030204" pitchFamily="34" charset="0"/>
                <a:ea typeface="Calibri" panose="020F0502020204030204" pitchFamily="34" charset="0"/>
                <a:cs typeface="Calibri" panose="020F0502020204030204" pitchFamily="34" charset="0"/>
              </a:rPr>
              <a:t>turning abstract concepts into measurable observations</a:t>
            </a:r>
          </a:p>
          <a:p>
            <a:pPr marL="742950" indent="-742950">
              <a:buFont typeface="+mj-lt"/>
              <a:buAutoNum type="arabicPeriod"/>
            </a:pPr>
            <a:endParaRPr lang="en-US" sz="2000" kern="0" dirty="0">
              <a:latin typeface="Calibri" panose="020F0502020204030204" pitchFamily="34" charset="0"/>
              <a:ea typeface="Calibri" panose="020F0502020204030204" pitchFamily="34" charset="0"/>
              <a:cs typeface="Calibri" panose="020F0502020204030204" pitchFamily="34" charset="0"/>
            </a:endParaRPr>
          </a:p>
          <a:p>
            <a:pPr marL="742950" indent="-742950">
              <a:buFont typeface="+mj-lt"/>
              <a:buAutoNum type="arabicPeriod"/>
            </a:pPr>
            <a:r>
              <a:rPr lang="en-US" sz="3600" kern="0" dirty="0">
                <a:latin typeface="Calibri" panose="020F0502020204030204" pitchFamily="34" charset="0"/>
              </a:rPr>
              <a:t>Measure and Report</a:t>
            </a:r>
          </a:p>
        </p:txBody>
      </p:sp>
    </p:spTree>
    <p:extLst>
      <p:ext uri="{BB962C8B-B14F-4D97-AF65-F5344CB8AC3E}">
        <p14:creationId xmlns:p14="http://schemas.microsoft.com/office/powerpoint/2010/main" val="27831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O’ahu</a:t>
            </a:r>
            <a:r>
              <a:rPr lang="en-US" dirty="0"/>
              <a:t> Resilience Score = 3.9 / 10</a:t>
            </a:r>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1491942534"/>
              </p:ext>
            </p:extLst>
          </p:nvPr>
        </p:nvGraphicFramePr>
        <p:xfrm>
          <a:off x="1524000" y="1900238"/>
          <a:ext cx="9144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4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146" y="1045741"/>
            <a:ext cx="3200400" cy="2194560"/>
          </a:xfrm>
        </p:spPr>
        <p:txBody>
          <a:bodyPr/>
          <a:lstStyle/>
          <a:p>
            <a:r>
              <a:rPr lang="en-US" dirty="0"/>
              <a:t>Question Everything</a:t>
            </a:r>
          </a:p>
        </p:txBody>
      </p:sp>
      <p:sp>
        <p:nvSpPr>
          <p:cNvPr id="5" name="Text Placeholder 4"/>
          <p:cNvSpPr>
            <a:spLocks noGrp="1"/>
          </p:cNvSpPr>
          <p:nvPr>
            <p:ph type="body" sz="half" idx="2"/>
          </p:nvPr>
        </p:nvSpPr>
        <p:spPr>
          <a:xfrm>
            <a:off x="3975146" y="3346150"/>
            <a:ext cx="3200400" cy="1764792"/>
          </a:xfrm>
        </p:spPr>
        <p:txBody>
          <a:bodyPr>
            <a:normAutofit lnSpcReduction="10000"/>
          </a:bodyPr>
          <a:lstStyle/>
          <a:p>
            <a:r>
              <a:rPr lang="en-US" dirty="0"/>
              <a:t>I can’t know what’s best for you, society can’t know what’s best for you, only you can know what’s best for you, because only you can feel your </a:t>
            </a:r>
            <a:r>
              <a:rPr lang="en-US" sz="1600" kern="0" dirty="0">
                <a:latin typeface="Calibri" panose="020F0502020204030204" pitchFamily="34" charset="0"/>
              </a:rPr>
              <a:t>Eudaimonia. Your felt sense of truth. Your resonances and dissonances. </a:t>
            </a:r>
          </a:p>
          <a:p>
            <a:endParaRPr lang="en-US" dirty="0"/>
          </a:p>
        </p:txBody>
      </p:sp>
    </p:spTree>
    <p:extLst>
      <p:ext uri="{BB962C8B-B14F-4D97-AF65-F5344CB8AC3E}">
        <p14:creationId xmlns:p14="http://schemas.microsoft.com/office/powerpoint/2010/main" val="12058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p:txBody>
          <a:bodyPr/>
          <a:lstStyle/>
          <a:p>
            <a:r>
              <a:rPr lang="en-US" sz="1800" kern="0" dirty="0">
                <a:latin typeface="Calibri" panose="020F0502020204030204" pitchFamily="34" charset="0"/>
              </a:rPr>
              <a:t>Resilience: </a:t>
            </a:r>
            <a:r>
              <a:rPr lang="en-US" sz="1800" kern="0" dirty="0" err="1">
                <a:latin typeface="Calibri" panose="020F0502020204030204" pitchFamily="34" charset="0"/>
              </a:rPr>
              <a:t>Mindstate</a:t>
            </a:r>
            <a:r>
              <a:rPr lang="en-US" sz="1800" kern="0" dirty="0">
                <a:latin typeface="Calibri" panose="020F0502020204030204" pitchFamily="34" charset="0"/>
              </a:rPr>
              <a:t>, Problems and Solutions</a:t>
            </a:r>
          </a:p>
          <a:p>
            <a:r>
              <a:rPr lang="en-US" sz="1800" kern="0" dirty="0">
                <a:latin typeface="Calibri" panose="020F0502020204030204" pitchFamily="34" charset="0"/>
              </a:rPr>
              <a:t>Eudaimonia</a:t>
            </a:r>
          </a:p>
          <a:p>
            <a:r>
              <a:rPr lang="en-US" sz="1800" kern="0" dirty="0">
                <a:latin typeface="Calibri" panose="020F0502020204030204" pitchFamily="34" charset="0"/>
              </a:rPr>
              <a:t>My Background</a:t>
            </a:r>
          </a:p>
          <a:p>
            <a:r>
              <a:rPr lang="en-US" sz="1800" kern="0" dirty="0">
                <a:latin typeface="Calibri" panose="020F0502020204030204" pitchFamily="34" charset="0"/>
              </a:rPr>
              <a:t>Philosophy and Resilience Leadership at the Community Level</a:t>
            </a:r>
          </a:p>
          <a:p>
            <a:r>
              <a:rPr lang="en-US" sz="1800" kern="0" dirty="0">
                <a:latin typeface="Calibri" panose="020F0502020204030204" pitchFamily="34" charset="0"/>
              </a:rPr>
              <a:t>Hawai’i  and the </a:t>
            </a:r>
            <a:r>
              <a:rPr lang="en-US" sz="1800" kern="0" dirty="0" err="1">
                <a:latin typeface="Calibri" panose="020F0502020204030204" pitchFamily="34" charset="0"/>
              </a:rPr>
              <a:t>Lōkahi</a:t>
            </a:r>
            <a:r>
              <a:rPr lang="en-US" sz="1800" kern="0" dirty="0">
                <a:latin typeface="Calibri" panose="020F0502020204030204" pitchFamily="34" charset="0"/>
              </a:rPr>
              <a:t> Wheel</a:t>
            </a:r>
          </a:p>
          <a:p>
            <a:r>
              <a:rPr lang="en-US" sz="1800" kern="0" dirty="0">
                <a:latin typeface="Calibri" panose="020F0502020204030204" pitchFamily="34" charset="0"/>
              </a:rPr>
              <a:t>Resilience Leadership</a:t>
            </a:r>
          </a:p>
          <a:p>
            <a:r>
              <a:rPr lang="en-US" sz="1800" kern="0" dirty="0">
                <a:effectLst/>
                <a:latin typeface="Calibri" panose="020F0502020204030204" pitchFamily="34" charset="0"/>
                <a:ea typeface="Times New Roman" panose="02020603050405020304" pitchFamily="18" charset="0"/>
              </a:rPr>
              <a:t>Your Community</a:t>
            </a:r>
          </a:p>
          <a:p>
            <a:endParaRPr lang="en-US" dirty="0"/>
          </a:p>
          <a:p>
            <a:endParaRPr lang="en-US" dirty="0"/>
          </a:p>
        </p:txBody>
      </p:sp>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Picture Placeholder 2" descr="An empty placeholder to add an image. Click on the placeholder and select the image that you wish to add"/>
          <p:cNvSpPr>
            <a:spLocks noGrp="1"/>
          </p:cNvSpPr>
          <p:nvPr>
            <p:ph type="pic" idx="1"/>
          </p:nvPr>
        </p:nvSpPr>
        <p:spPr/>
        <p:txBody>
          <a:bodyPr/>
          <a:lstStyle/>
          <a:p>
            <a:r>
              <a:rPr lang="en-US" dirty="0"/>
              <a:t> </a:t>
            </a:r>
          </a:p>
        </p:txBody>
      </p:sp>
      <p:sp>
        <p:nvSpPr>
          <p:cNvPr id="5" name="Text Placeholder 4"/>
          <p:cNvSpPr>
            <a:spLocks noGrp="1"/>
          </p:cNvSpPr>
          <p:nvPr>
            <p:ph type="body" sz="half" idx="2"/>
          </p:nvPr>
        </p:nvSpPr>
        <p:spPr/>
        <p:txBody>
          <a:bodyPr/>
          <a:lstStyle/>
          <a:p>
            <a:r>
              <a:rPr lang="en-US" dirty="0"/>
              <a:t>Any questions?</a:t>
            </a:r>
          </a:p>
        </p:txBody>
      </p:sp>
      <p:pic>
        <p:nvPicPr>
          <p:cNvPr id="4" name="Picture 2">
            <a:extLst>
              <a:ext uri="{FF2B5EF4-FFF2-40B4-BE49-F238E27FC236}">
                <a16:creationId xmlns:a16="http://schemas.microsoft.com/office/drawing/2014/main" id="{D013B404-A0DF-AF6E-CAC8-FF83DAC53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298" y="1292660"/>
            <a:ext cx="4434779" cy="442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670B-1523-6883-115C-A723CE84DDD7}"/>
              </a:ext>
            </a:extLst>
          </p:cNvPr>
          <p:cNvSpPr>
            <a:spLocks noGrp="1"/>
          </p:cNvSpPr>
          <p:nvPr>
            <p:ph type="title"/>
          </p:nvPr>
        </p:nvSpPr>
        <p:spPr>
          <a:xfrm>
            <a:off x="1524000" y="493223"/>
            <a:ext cx="9144000" cy="792479"/>
          </a:xfrm>
        </p:spPr>
        <p:txBody>
          <a:bodyPr>
            <a:normAutofit/>
          </a:bodyPr>
          <a:lstStyle/>
          <a:p>
            <a:pPr>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Appendix - Negative Mental Rehearsal</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96D3D02-78AE-6ECD-C991-E112DB7321D6}"/>
              </a:ext>
            </a:extLst>
          </p:cNvPr>
          <p:cNvSpPr txBox="1"/>
          <p:nvPr/>
        </p:nvSpPr>
        <p:spPr>
          <a:xfrm>
            <a:off x="1474123" y="1285702"/>
            <a:ext cx="9736975" cy="970587"/>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 remember our 5 senses more in negative memories, versus memories with a positive valence, but neutral memories that weren't encoded with a valence are much more difficult to remember accurately.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DFB7E7B-D628-0A2B-B873-BE21728642B8}"/>
              </a:ext>
            </a:extLst>
          </p:cNvPr>
          <p:cNvSpPr txBox="1"/>
          <p:nvPr/>
        </p:nvSpPr>
        <p:spPr>
          <a:xfrm>
            <a:off x="1474123" y="2340513"/>
            <a:ext cx="9193877" cy="1266950"/>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Of course, visual is the primary sense of the 5 senses in terms of our survival, and the visual encoding seems to be the most dynamic in alignment with these findings. The visual sense is  very prominent in increased accuracy with recall of negative memories. Much more than positive and much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much</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more than neutral. The thought is this helped us to survive.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F1EC372-1223-2FAE-CFAA-E57C5152FF8E}"/>
              </a:ext>
            </a:extLst>
          </p:cNvPr>
          <p:cNvSpPr txBox="1"/>
          <p:nvPr/>
        </p:nvSpPr>
        <p:spPr>
          <a:xfrm>
            <a:off x="1393765" y="3867815"/>
            <a:ext cx="4948845" cy="2156039"/>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memory boost for emotional information seems to occur because affective processing regions (e.g., the amygdala and the orbitofrontal cortex) modulate the processing of regions that facilitate encoding of sensory detail (fusiform gyrus) and memory consolidation (hippocampal 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7445ADF0-D9D7-5D88-3035-CDD112270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092" y="3693892"/>
            <a:ext cx="4650452" cy="295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670B-1523-6883-115C-A723CE84DDD7}"/>
              </a:ext>
            </a:extLst>
          </p:cNvPr>
          <p:cNvSpPr>
            <a:spLocks noGrp="1"/>
          </p:cNvSpPr>
          <p:nvPr>
            <p:ph type="title"/>
          </p:nvPr>
        </p:nvSpPr>
        <p:spPr>
          <a:xfrm>
            <a:off x="1524000" y="2366744"/>
            <a:ext cx="9144000" cy="1143000"/>
          </a:xfrm>
        </p:spPr>
        <p:txBody>
          <a:bodyPr/>
          <a:lstStyle/>
          <a:p>
            <a:r>
              <a:rPr lang="en-US" dirty="0"/>
              <a:t>What is Eudaimonia?</a:t>
            </a:r>
          </a:p>
        </p:txBody>
      </p:sp>
    </p:spTree>
    <p:extLst>
      <p:ext uri="{BB962C8B-B14F-4D97-AF65-F5344CB8AC3E}">
        <p14:creationId xmlns:p14="http://schemas.microsoft.com/office/powerpoint/2010/main" val="133162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20D7-BA09-1D5E-D7AF-9FABE361217D}"/>
              </a:ext>
            </a:extLst>
          </p:cNvPr>
          <p:cNvSpPr>
            <a:spLocks noGrp="1"/>
          </p:cNvSpPr>
          <p:nvPr>
            <p:ph type="title"/>
          </p:nvPr>
        </p:nvSpPr>
        <p:spPr/>
        <p:txBody>
          <a:bodyPr/>
          <a:lstStyle/>
          <a:p>
            <a:r>
              <a:rPr lang="en-US" dirty="0"/>
              <a:t>Living in Virtue</a:t>
            </a:r>
          </a:p>
        </p:txBody>
      </p:sp>
      <p:sp>
        <p:nvSpPr>
          <p:cNvPr id="3" name="Text Placeholder 2">
            <a:extLst>
              <a:ext uri="{FF2B5EF4-FFF2-40B4-BE49-F238E27FC236}">
                <a16:creationId xmlns:a16="http://schemas.microsoft.com/office/drawing/2014/main" id="{4A3D39B8-D497-AB46-EE2A-2FCD23365615}"/>
              </a:ext>
            </a:extLst>
          </p:cNvPr>
          <p:cNvSpPr>
            <a:spLocks noGrp="1"/>
          </p:cNvSpPr>
          <p:nvPr>
            <p:ph type="body" idx="1"/>
          </p:nvPr>
        </p:nvSpPr>
        <p:spPr/>
        <p:txBody>
          <a:bodyPr/>
          <a:lstStyle/>
          <a:p>
            <a:r>
              <a:rPr lang="en-US" sz="2400" kern="0" dirty="0">
                <a:latin typeface="Calibri" panose="020F0502020204030204" pitchFamily="34" charset="0"/>
              </a:rPr>
              <a:t>Eudaimonia</a:t>
            </a:r>
          </a:p>
        </p:txBody>
      </p:sp>
      <p:sp>
        <p:nvSpPr>
          <p:cNvPr id="4" name="Content Placeholder 3">
            <a:extLst>
              <a:ext uri="{FF2B5EF4-FFF2-40B4-BE49-F238E27FC236}">
                <a16:creationId xmlns:a16="http://schemas.microsoft.com/office/drawing/2014/main" id="{8815FF49-07F3-3D44-4424-E6A096FC121A}"/>
              </a:ext>
            </a:extLst>
          </p:cNvPr>
          <p:cNvSpPr>
            <a:spLocks noGrp="1"/>
          </p:cNvSpPr>
          <p:nvPr>
            <p:ph sz="half" idx="2"/>
          </p:nvPr>
        </p:nvSpPr>
        <p:spPr/>
        <p:txBody>
          <a:bodyPr/>
          <a:lstStyle/>
          <a:p>
            <a:r>
              <a:rPr lang="en-US" b="0" i="0" dirty="0">
                <a:solidFill>
                  <a:srgbClr val="040C28"/>
                </a:solidFill>
                <a:effectLst/>
                <a:latin typeface="Google Sans"/>
              </a:rPr>
              <a:t>turn attention towards the soul</a:t>
            </a:r>
          </a:p>
          <a:p>
            <a:r>
              <a:rPr lang="en-US" b="0" i="0" dirty="0">
                <a:solidFill>
                  <a:srgbClr val="040C28"/>
                </a:solidFill>
                <a:effectLst/>
                <a:latin typeface="Google Sans"/>
              </a:rPr>
              <a:t>by harmonizing our desires </a:t>
            </a:r>
          </a:p>
          <a:p>
            <a:r>
              <a:rPr lang="en-US" b="0" i="0" dirty="0">
                <a:solidFill>
                  <a:srgbClr val="040C28"/>
                </a:solidFill>
                <a:effectLst/>
                <a:latin typeface="Google Sans"/>
              </a:rPr>
              <a:t>pacify the mind</a:t>
            </a:r>
          </a:p>
          <a:p>
            <a:r>
              <a:rPr lang="en-US" b="0" i="0" dirty="0">
                <a:solidFill>
                  <a:srgbClr val="040C28"/>
                </a:solidFill>
                <a:effectLst/>
                <a:latin typeface="Google Sans"/>
              </a:rPr>
              <a:t>divine-like state of tranquility</a:t>
            </a:r>
            <a:endParaRPr lang="en-US" dirty="0"/>
          </a:p>
        </p:txBody>
      </p:sp>
      <p:sp>
        <p:nvSpPr>
          <p:cNvPr id="5" name="Text Placeholder 4">
            <a:extLst>
              <a:ext uri="{FF2B5EF4-FFF2-40B4-BE49-F238E27FC236}">
                <a16:creationId xmlns:a16="http://schemas.microsoft.com/office/drawing/2014/main" id="{B58B3EF4-32E3-D2CC-97D5-5CE5A5D53403}"/>
              </a:ext>
            </a:extLst>
          </p:cNvPr>
          <p:cNvSpPr>
            <a:spLocks noGrp="1"/>
          </p:cNvSpPr>
          <p:nvPr>
            <p:ph type="body" sz="quarter" idx="3"/>
          </p:nvPr>
        </p:nvSpPr>
        <p:spPr/>
        <p:txBody>
          <a:bodyPr/>
          <a:lstStyle/>
          <a:p>
            <a:r>
              <a:rPr lang="en-US" dirty="0"/>
              <a:t>Hedonism</a:t>
            </a:r>
          </a:p>
        </p:txBody>
      </p:sp>
      <p:sp>
        <p:nvSpPr>
          <p:cNvPr id="6" name="Content Placeholder 5">
            <a:extLst>
              <a:ext uri="{FF2B5EF4-FFF2-40B4-BE49-F238E27FC236}">
                <a16:creationId xmlns:a16="http://schemas.microsoft.com/office/drawing/2014/main" id="{2E150020-2075-1A43-8601-EB78A860859E}"/>
              </a:ext>
            </a:extLst>
          </p:cNvPr>
          <p:cNvSpPr>
            <a:spLocks noGrp="1"/>
          </p:cNvSpPr>
          <p:nvPr>
            <p:ph sz="quarter" idx="4"/>
          </p:nvPr>
        </p:nvSpPr>
        <p:spPr/>
        <p:txBody>
          <a:bodyPr/>
          <a:lstStyle/>
          <a:p>
            <a:r>
              <a:rPr lang="en-US" b="0" i="0" dirty="0">
                <a:solidFill>
                  <a:srgbClr val="040C28"/>
                </a:solidFill>
                <a:effectLst/>
                <a:latin typeface="Google Sans"/>
              </a:rPr>
              <a:t>the process of maximizing pleasure while minimizing pain</a:t>
            </a:r>
          </a:p>
          <a:p>
            <a:r>
              <a:rPr lang="en-US" dirty="0">
                <a:solidFill>
                  <a:srgbClr val="040C28"/>
                </a:solidFill>
                <a:latin typeface="Google Sans"/>
              </a:rPr>
              <a:t>utilitarian “goodness”</a:t>
            </a:r>
            <a:endParaRPr lang="en-US" dirty="0"/>
          </a:p>
        </p:txBody>
      </p:sp>
    </p:spTree>
    <p:extLst>
      <p:ext uri="{BB962C8B-B14F-4D97-AF65-F5344CB8AC3E}">
        <p14:creationId xmlns:p14="http://schemas.microsoft.com/office/powerpoint/2010/main" val="29545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65653"/>
            <a:ext cx="9144000" cy="736674"/>
          </a:xfrm>
        </p:spPr>
        <p:txBody>
          <a:bodyPr/>
          <a:lstStyle/>
          <a:p>
            <a:r>
              <a:rPr lang="en-US" sz="3600" kern="0" dirty="0">
                <a:latin typeface="Calibri" panose="020F0502020204030204" pitchFamily="34" charset="0"/>
              </a:rPr>
              <a:t>Resilience in Teams</a:t>
            </a:r>
          </a:p>
        </p:txBody>
      </p:sp>
      <p:graphicFrame>
        <p:nvGraphicFramePr>
          <p:cNvPr id="4" name="Content Placeholder 4" descr="Basic Radial diagram showing the relationship of 3 tasks around one central group">
            <a:extLst>
              <a:ext uri="{FF2B5EF4-FFF2-40B4-BE49-F238E27FC236}">
                <a16:creationId xmlns:a16="http://schemas.microsoft.com/office/drawing/2014/main" id="{5FFD1122-7CFE-7C66-70E2-41C49AC76948}"/>
              </a:ext>
            </a:extLst>
          </p:cNvPr>
          <p:cNvGraphicFramePr>
            <a:graphicFrameLocks/>
          </p:cNvGraphicFramePr>
          <p:nvPr>
            <p:extLst>
              <p:ext uri="{D42A27DB-BD31-4B8C-83A1-F6EECF244321}">
                <p14:modId xmlns:p14="http://schemas.microsoft.com/office/powerpoint/2010/main" val="625031243"/>
              </p:ext>
            </p:extLst>
          </p:nvPr>
        </p:nvGraphicFramePr>
        <p:xfrm>
          <a:off x="6278563" y="1511531"/>
          <a:ext cx="438943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13AA6C48-31CC-F116-9B46-307C254CA181}"/>
              </a:ext>
            </a:extLst>
          </p:cNvPr>
          <p:cNvSpPr>
            <a:spLocks noGrp="1"/>
          </p:cNvSpPr>
          <p:nvPr>
            <p:ph idx="1"/>
          </p:nvPr>
        </p:nvSpPr>
        <p:spPr>
          <a:xfrm>
            <a:off x="1524001" y="1900823"/>
            <a:ext cx="5493488" cy="4114800"/>
          </a:xfrm>
        </p:spPr>
        <p:txBody>
          <a:bodyPr/>
          <a:lstStyle/>
          <a:p>
            <a:r>
              <a:rPr lang="en-US" b="1" noProof="1"/>
              <a:t>Two Truths</a:t>
            </a:r>
            <a:r>
              <a:rPr lang="en-US" noProof="1"/>
              <a:t>: Always call out two truths when you see it. This helps build a team’s active listening.</a:t>
            </a:r>
          </a:p>
          <a:p>
            <a:r>
              <a:rPr lang="en-US" b="1" noProof="1"/>
              <a:t>Support</a:t>
            </a:r>
            <a:r>
              <a:rPr lang="en-US" noProof="1"/>
              <a:t>: Always remind teammates that you don’t know what’s best for them, so they need to tell you what’s best for them, so that you can be supportive. Go slow to go fast.</a:t>
            </a:r>
          </a:p>
          <a:p>
            <a:r>
              <a:rPr lang="en-US" b="1" noProof="1"/>
              <a:t>“Is there a way we can make this feel more supportive?”</a:t>
            </a:r>
            <a:r>
              <a:rPr lang="en-US" noProof="1"/>
              <a:t>: Don’t allow people to walk all over you but don’t stand in the way of progress either. </a:t>
            </a:r>
          </a:p>
          <a:p>
            <a:endParaRPr lang="en-US" dirty="0"/>
          </a:p>
        </p:txBody>
      </p:sp>
    </p:spTree>
    <p:extLst>
      <p:ext uri="{BB962C8B-B14F-4D97-AF65-F5344CB8AC3E}">
        <p14:creationId xmlns:p14="http://schemas.microsoft.com/office/powerpoint/2010/main" val="114586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9CE89-2F1A-C644-A8E0-7FBC63CEA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D344E-72EC-F43F-8133-69BA6E77398C}"/>
              </a:ext>
            </a:extLst>
          </p:cNvPr>
          <p:cNvSpPr>
            <a:spLocks noGrp="1"/>
          </p:cNvSpPr>
          <p:nvPr>
            <p:ph type="title"/>
          </p:nvPr>
        </p:nvSpPr>
        <p:spPr>
          <a:xfrm>
            <a:off x="1524000" y="565653"/>
            <a:ext cx="9144000" cy="736674"/>
          </a:xfrm>
        </p:spPr>
        <p:txBody>
          <a:bodyPr/>
          <a:lstStyle/>
          <a:p>
            <a:r>
              <a:rPr lang="en-US" sz="3600" kern="0" dirty="0">
                <a:latin typeface="Calibri" panose="020F0502020204030204" pitchFamily="34" charset="0"/>
              </a:rPr>
              <a:t>Resilience as a Leader</a:t>
            </a:r>
          </a:p>
        </p:txBody>
      </p:sp>
      <p:sp>
        <p:nvSpPr>
          <p:cNvPr id="6" name="Content Placeholder 5">
            <a:extLst>
              <a:ext uri="{FF2B5EF4-FFF2-40B4-BE49-F238E27FC236}">
                <a16:creationId xmlns:a16="http://schemas.microsoft.com/office/drawing/2014/main" id="{A777507D-CD17-E45A-A888-5904CA1C80E6}"/>
              </a:ext>
            </a:extLst>
          </p:cNvPr>
          <p:cNvSpPr>
            <a:spLocks noGrp="1"/>
          </p:cNvSpPr>
          <p:nvPr>
            <p:ph idx="1"/>
          </p:nvPr>
        </p:nvSpPr>
        <p:spPr>
          <a:xfrm>
            <a:off x="1524001" y="1900823"/>
            <a:ext cx="5493488" cy="4114800"/>
          </a:xfrm>
        </p:spPr>
        <p:txBody>
          <a:bodyPr/>
          <a:lstStyle/>
          <a:p>
            <a:pPr marL="45720" indent="0">
              <a:buNone/>
            </a:pPr>
            <a:r>
              <a:rPr lang="en-US" noProof="1"/>
              <a:t>Who are you?</a:t>
            </a:r>
            <a:endParaRPr lang="en-US" dirty="0"/>
          </a:p>
        </p:txBody>
      </p:sp>
    </p:spTree>
    <p:extLst>
      <p:ext uri="{BB962C8B-B14F-4D97-AF65-F5344CB8AC3E}">
        <p14:creationId xmlns:p14="http://schemas.microsoft.com/office/powerpoint/2010/main" val="7180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670B-1523-6883-115C-A723CE84DDD7}"/>
              </a:ext>
            </a:extLst>
          </p:cNvPr>
          <p:cNvSpPr>
            <a:spLocks noGrp="1"/>
          </p:cNvSpPr>
          <p:nvPr>
            <p:ph type="title"/>
          </p:nvPr>
        </p:nvSpPr>
        <p:spPr>
          <a:xfrm>
            <a:off x="2116975" y="2361201"/>
            <a:ext cx="9144000" cy="3224952"/>
          </a:xfrm>
        </p:spPr>
        <p:txBody>
          <a:bodyPr>
            <a:normAutofit fontScale="90000"/>
          </a:bodyPr>
          <a:lstStyle/>
          <a:p>
            <a:pPr marL="0" marR="0">
              <a:lnSpc>
                <a:spcPct val="107000"/>
              </a:lnSpc>
              <a:spcBef>
                <a:spcPts val="0"/>
              </a:spcBef>
              <a:spcAft>
                <a:spcPts val="800"/>
              </a:spcAft>
            </a:pPr>
            <a:br>
              <a:rPr lang="en-US" sz="1800" i="1" dirty="0">
                <a:effectLst/>
                <a:latin typeface="Calibri" panose="020F0502020204030204" pitchFamily="34" charset="0"/>
              </a:rPr>
            </a:br>
            <a:br>
              <a:rPr lang="en-US" sz="1800" b="1" i="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Anger (lower eyebrows drawn together, tense and narrowed eyes and lips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Disgust - lips pulled up and nose crinkling</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Fear - upper white of eyes are revealed as the eyebrows raise and the mouth stretches open (to take in more light and air)</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Surprise - similar to fear  with upper white of eyes being slightly revealed but with rounded eyebrows and relaxed lips (signals group to alertness)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Sadness - inward corner of eyebrows drawn inwards and upwards, drooping eyes and a downturned mouth, signals something is wrong</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Happiness - lips drawn up and back and raised cheeks, causing wrinkling around the eyes</a:t>
            </a:r>
          </a:p>
        </p:txBody>
      </p:sp>
      <p:sp>
        <p:nvSpPr>
          <p:cNvPr id="4" name="TextBox 3">
            <a:extLst>
              <a:ext uri="{FF2B5EF4-FFF2-40B4-BE49-F238E27FC236}">
                <a16:creationId xmlns:a16="http://schemas.microsoft.com/office/drawing/2014/main" id="{07797267-4AFF-0EB1-D663-E574B28871F2}"/>
              </a:ext>
            </a:extLst>
          </p:cNvPr>
          <p:cNvSpPr txBox="1"/>
          <p:nvPr/>
        </p:nvSpPr>
        <p:spPr>
          <a:xfrm>
            <a:off x="1579418" y="585738"/>
            <a:ext cx="6096000" cy="923330"/>
          </a:xfrm>
          <a:prstGeom prst="rect">
            <a:avLst/>
          </a:prstGeom>
          <a:noFill/>
        </p:spPr>
        <p:txBody>
          <a:bodyPr wrap="square">
            <a:spAutoFit/>
          </a:bodyPr>
          <a:lstStyle/>
          <a:p>
            <a:r>
              <a:rPr lang="en-US" sz="1800" b="1" dirty="0">
                <a:effectLst/>
                <a:latin typeface="Calibri" panose="020F0502020204030204" pitchFamily="34" charset="0"/>
              </a:rPr>
              <a:t>Blind and sighted athletes displayed the same emotions as each other when winning or losing matches. </a:t>
            </a:r>
            <a:br>
              <a:rPr lang="en-US" sz="1800" dirty="0">
                <a:effectLst/>
                <a:latin typeface="Calibri" panose="020F0502020204030204" pitchFamily="34" charset="0"/>
              </a:rPr>
            </a:br>
            <a:r>
              <a:rPr lang="en-US" sz="1800" i="1" dirty="0">
                <a:effectLst/>
                <a:latin typeface="Calibri" panose="020F0502020204030204" pitchFamily="34" charset="0"/>
              </a:rPr>
              <a:t>– Sophie Zadeh</a:t>
            </a:r>
            <a:endParaRPr lang="en-US" dirty="0"/>
          </a:p>
        </p:txBody>
      </p:sp>
    </p:spTree>
    <p:extLst>
      <p:ext uri="{BB962C8B-B14F-4D97-AF65-F5344CB8AC3E}">
        <p14:creationId xmlns:p14="http://schemas.microsoft.com/office/powerpoint/2010/main" val="313812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Background</a:t>
            </a:r>
          </a:p>
        </p:txBody>
      </p:sp>
      <p:sp>
        <p:nvSpPr>
          <p:cNvPr id="7" name="Text Placeholder 6"/>
          <p:cNvSpPr>
            <a:spLocks noGrp="1"/>
          </p:cNvSpPr>
          <p:nvPr>
            <p:ph type="body" idx="1"/>
          </p:nvPr>
        </p:nvSpPr>
        <p:spPr/>
        <p:txBody>
          <a:bodyPr/>
          <a:lstStyle/>
          <a:p>
            <a:r>
              <a:rPr lang="en-US" dirty="0"/>
              <a:t>Project Aristotle</a:t>
            </a:r>
          </a:p>
        </p:txBody>
      </p:sp>
      <p:sp>
        <p:nvSpPr>
          <p:cNvPr id="8" name="Content Placeholder 7"/>
          <p:cNvSpPr>
            <a:spLocks noGrp="1"/>
          </p:cNvSpPr>
          <p:nvPr>
            <p:ph sz="half" idx="2"/>
          </p:nvPr>
        </p:nvSpPr>
        <p:spPr/>
        <p:txBody>
          <a:bodyPr/>
          <a:lstStyle/>
          <a:p>
            <a:r>
              <a:rPr lang="en-US" dirty="0"/>
              <a:t>Multi-million dollar 5 year study in 2012 of 160 teams across Google. </a:t>
            </a:r>
          </a:p>
          <a:p>
            <a:r>
              <a:rPr lang="en-US" dirty="0"/>
              <a:t>Findings: Feeling safe to ask the questions you need to ask, to feel seen and feel heard, is the single shared factor across top-performing teams. </a:t>
            </a:r>
          </a:p>
        </p:txBody>
      </p:sp>
      <p:sp>
        <p:nvSpPr>
          <p:cNvPr id="9" name="Text Placeholder 8"/>
          <p:cNvSpPr>
            <a:spLocks noGrp="1"/>
          </p:cNvSpPr>
          <p:nvPr>
            <p:ph type="body" sz="quarter" idx="3"/>
          </p:nvPr>
        </p:nvSpPr>
        <p:spPr>
          <a:xfrm>
            <a:off x="6278880" y="2745894"/>
            <a:ext cx="4389120" cy="683106"/>
          </a:xfrm>
        </p:spPr>
        <p:txBody>
          <a:bodyPr/>
          <a:lstStyle/>
          <a:p>
            <a:r>
              <a:rPr lang="en-US" dirty="0"/>
              <a:t>Consulting</a:t>
            </a:r>
          </a:p>
        </p:txBody>
      </p:sp>
      <p:sp>
        <p:nvSpPr>
          <p:cNvPr id="10" name="Content Placeholder 9"/>
          <p:cNvSpPr>
            <a:spLocks noGrp="1"/>
          </p:cNvSpPr>
          <p:nvPr>
            <p:ph sz="quarter" idx="4"/>
          </p:nvPr>
        </p:nvSpPr>
        <p:spPr>
          <a:xfrm>
            <a:off x="6278880" y="3387513"/>
            <a:ext cx="4389120" cy="2632287"/>
          </a:xfrm>
        </p:spPr>
        <p:txBody>
          <a:bodyPr/>
          <a:lstStyle/>
          <a:p>
            <a:r>
              <a:rPr lang="en-US" dirty="0"/>
              <a:t>I consult for small, medium and transnational corporations to implement culture and programs that foster dialogue. These are safe space conversations to learn how to express, to feel seen and feel heard, with the purpose of cultivating top-performing teams. </a:t>
            </a:r>
          </a:p>
        </p:txBody>
      </p:sp>
      <p:pic>
        <p:nvPicPr>
          <p:cNvPr id="4" name="Picture 3">
            <a:extLst>
              <a:ext uri="{FF2B5EF4-FFF2-40B4-BE49-F238E27FC236}">
                <a16:creationId xmlns:a16="http://schemas.microsoft.com/office/drawing/2014/main" id="{3F276E20-91F1-6B87-97CD-422BD266CC38}"/>
              </a:ext>
            </a:extLst>
          </p:cNvPr>
          <p:cNvPicPr>
            <a:picLocks noChangeAspect="1"/>
          </p:cNvPicPr>
          <p:nvPr/>
        </p:nvPicPr>
        <p:blipFill>
          <a:blip r:embed="rId3"/>
          <a:stretch>
            <a:fillRect/>
          </a:stretch>
        </p:blipFill>
        <p:spPr>
          <a:xfrm>
            <a:off x="6471851" y="565653"/>
            <a:ext cx="4379029" cy="2180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294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670B-1523-6883-115C-A723CE84DDD7}"/>
              </a:ext>
            </a:extLst>
          </p:cNvPr>
          <p:cNvSpPr>
            <a:spLocks noGrp="1"/>
          </p:cNvSpPr>
          <p:nvPr>
            <p:ph type="title"/>
          </p:nvPr>
        </p:nvSpPr>
        <p:spPr/>
        <p:txBody>
          <a:bodyPr/>
          <a:lstStyle/>
          <a:p>
            <a:r>
              <a:rPr lang="en-US" dirty="0"/>
              <a:t>What is philosophy? What is a philosopher?</a:t>
            </a:r>
          </a:p>
        </p:txBody>
      </p:sp>
      <p:sp>
        <p:nvSpPr>
          <p:cNvPr id="3" name="Text Placeholder 2">
            <a:extLst>
              <a:ext uri="{FF2B5EF4-FFF2-40B4-BE49-F238E27FC236}">
                <a16:creationId xmlns:a16="http://schemas.microsoft.com/office/drawing/2014/main" id="{581470CD-1A40-AC63-A27F-2B103C75DBD6}"/>
              </a:ext>
            </a:extLst>
          </p:cNvPr>
          <p:cNvSpPr>
            <a:spLocks noGrp="1"/>
          </p:cNvSpPr>
          <p:nvPr>
            <p:ph type="body" idx="1"/>
          </p:nvPr>
        </p:nvSpPr>
        <p:spPr/>
        <p:txBody>
          <a:bodyPr/>
          <a:lstStyle/>
          <a:p>
            <a:r>
              <a:rPr lang="en-US" dirty="0"/>
              <a:t>Philosophy</a:t>
            </a:r>
          </a:p>
        </p:txBody>
      </p:sp>
      <p:sp>
        <p:nvSpPr>
          <p:cNvPr id="4" name="Content Placeholder 3">
            <a:extLst>
              <a:ext uri="{FF2B5EF4-FFF2-40B4-BE49-F238E27FC236}">
                <a16:creationId xmlns:a16="http://schemas.microsoft.com/office/drawing/2014/main" id="{F967F138-4A57-4818-2408-101CBB8BEED5}"/>
              </a:ext>
            </a:extLst>
          </p:cNvPr>
          <p:cNvSpPr>
            <a:spLocks noGrp="1"/>
          </p:cNvSpPr>
          <p:nvPr>
            <p:ph sz="half" idx="2"/>
          </p:nvPr>
        </p:nvSpPr>
        <p:spPr/>
        <p:txBody>
          <a:bodyPr/>
          <a:lstStyle/>
          <a:p>
            <a:r>
              <a:rPr lang="en-US" dirty="0"/>
              <a:t>The love of wisdom</a:t>
            </a:r>
          </a:p>
          <a:p>
            <a:pPr lvl="1"/>
            <a:r>
              <a:rPr lang="en-US" dirty="0"/>
              <a:t>Philo = Love</a:t>
            </a:r>
          </a:p>
          <a:p>
            <a:pPr lvl="1"/>
            <a:r>
              <a:rPr lang="en-US" dirty="0"/>
              <a:t>Sophia = Wisdom (Gnosis, Eudaimonia)</a:t>
            </a:r>
          </a:p>
        </p:txBody>
      </p:sp>
      <p:sp>
        <p:nvSpPr>
          <p:cNvPr id="5" name="Text Placeholder 4">
            <a:extLst>
              <a:ext uri="{FF2B5EF4-FFF2-40B4-BE49-F238E27FC236}">
                <a16:creationId xmlns:a16="http://schemas.microsoft.com/office/drawing/2014/main" id="{9708DA58-8EB8-0281-88E8-E23D0F9CE947}"/>
              </a:ext>
            </a:extLst>
          </p:cNvPr>
          <p:cNvSpPr>
            <a:spLocks noGrp="1"/>
          </p:cNvSpPr>
          <p:nvPr>
            <p:ph type="body" sz="quarter" idx="3"/>
          </p:nvPr>
        </p:nvSpPr>
        <p:spPr/>
        <p:txBody>
          <a:bodyPr/>
          <a:lstStyle/>
          <a:p>
            <a:r>
              <a:rPr lang="en-US" dirty="0"/>
              <a:t>Philosopher</a:t>
            </a:r>
          </a:p>
        </p:txBody>
      </p:sp>
      <p:sp>
        <p:nvSpPr>
          <p:cNvPr id="6" name="Content Placeholder 5">
            <a:extLst>
              <a:ext uri="{FF2B5EF4-FFF2-40B4-BE49-F238E27FC236}">
                <a16:creationId xmlns:a16="http://schemas.microsoft.com/office/drawing/2014/main" id="{202A23B1-B402-E585-C6F5-93D35ED98B31}"/>
              </a:ext>
            </a:extLst>
          </p:cNvPr>
          <p:cNvSpPr>
            <a:spLocks noGrp="1"/>
          </p:cNvSpPr>
          <p:nvPr>
            <p:ph sz="quarter" idx="4"/>
          </p:nvPr>
        </p:nvSpPr>
        <p:spPr/>
        <p:txBody>
          <a:bodyPr/>
          <a:lstStyle/>
          <a:p>
            <a:r>
              <a:rPr lang="en-US" dirty="0"/>
              <a:t>Someone who explores and shares their love of wisdom with others. </a:t>
            </a:r>
          </a:p>
          <a:p>
            <a:r>
              <a:rPr lang="en-US" dirty="0"/>
              <a:t>Someone who questions everything out of a love of experiencing wonder and wanting to share it with others.</a:t>
            </a:r>
          </a:p>
        </p:txBody>
      </p:sp>
    </p:spTree>
    <p:extLst>
      <p:ext uri="{BB962C8B-B14F-4D97-AF65-F5344CB8AC3E}">
        <p14:creationId xmlns:p14="http://schemas.microsoft.com/office/powerpoint/2010/main" val="173759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flowers on blue (widescreen)</Template>
  <TotalTime>725</TotalTime>
  <Words>3190</Words>
  <Application>Microsoft Office PowerPoint</Application>
  <PresentationFormat>Widescreen</PresentationFormat>
  <Paragraphs>208</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-apple-system</vt:lpstr>
      <vt:lpstr>Aptos</vt:lpstr>
      <vt:lpstr>Arial</vt:lpstr>
      <vt:lpstr>Arial Narrow</vt:lpstr>
      <vt:lpstr>Calibri</vt:lpstr>
      <vt:lpstr>Century Schoolbook</vt:lpstr>
      <vt:lpstr>Google Sans</vt:lpstr>
      <vt:lpstr>Symbol</vt:lpstr>
      <vt:lpstr>FLOWERS 16X9</vt:lpstr>
      <vt:lpstr>The Philosophy of Resilience Leadership</vt:lpstr>
      <vt:lpstr>Today’s Topics</vt:lpstr>
      <vt:lpstr>What is Eudaimonia?</vt:lpstr>
      <vt:lpstr>Living in Virtue</vt:lpstr>
      <vt:lpstr>Resilience in Teams</vt:lpstr>
      <vt:lpstr>Resilience as a Leader</vt:lpstr>
      <vt:lpstr>    • Anger (lower eyebrows drawn together, tense and narrowed eyes and lips  • Disgust - lips pulled up and nose crinkling  • Fear - upper white of eyes are revealed as the eyebrows raise and the mouth stretches open (to take in more light and air)  • Surprise - similar to fear  with upper white of eyes being slightly revealed but with rounded eyebrows and relaxed lips (signals group to alertness)  • Sadness - inward corner of eyebrows drawn inwards and upwards, drooping eyes and a downturned mouth, signals something is wrong  • Happiness - lips drawn up and back and raised cheeks, causing wrinkling around the eyes</vt:lpstr>
      <vt:lpstr>My Background</vt:lpstr>
      <vt:lpstr>What is philosophy? What is a philosopher?</vt:lpstr>
      <vt:lpstr>Philosophy and Community Resilience</vt:lpstr>
      <vt:lpstr>The students of Husserl and Heidegger</vt:lpstr>
      <vt:lpstr>Claudia Voeks' LŌKAHI Wheel:</vt:lpstr>
      <vt:lpstr>How Can You Be a Resilience Leader in Your Community (Part 1)?</vt:lpstr>
      <vt:lpstr>Sort the Solutions on the Fly During Problem Solving</vt:lpstr>
      <vt:lpstr>Diverse Perspectives</vt:lpstr>
      <vt:lpstr>How Can You Be a Resilience Leader in Your Community (Part 2)?</vt:lpstr>
      <vt:lpstr>Phases of Community Resilience Projects</vt:lpstr>
      <vt:lpstr>O’ahu Resilience Score = 3.9 / 10</vt:lpstr>
      <vt:lpstr>Question Everything</vt:lpstr>
      <vt:lpstr>Thank you!</vt:lpstr>
      <vt:lpstr>Appendix - Negative Mental Rehearsal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Philosophy of Resilience Leadership</dc:title>
  <dc:creator>Luke Lenentine</dc:creator>
  <cp:lastModifiedBy>Luke Lenentine</cp:lastModifiedBy>
  <cp:revision>14</cp:revision>
  <dcterms:created xsi:type="dcterms:W3CDTF">2023-11-10T21:58:29Z</dcterms:created>
  <dcterms:modified xsi:type="dcterms:W3CDTF">2024-12-04T05:35:13Z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